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4"/>
  </p:notesMasterIdLst>
  <p:handoutMasterIdLst>
    <p:handoutMasterId r:id="rId55"/>
  </p:handoutMasterIdLst>
  <p:sldIdLst>
    <p:sldId id="256" r:id="rId5"/>
    <p:sldId id="258" r:id="rId6"/>
    <p:sldId id="272" r:id="rId7"/>
    <p:sldId id="261" r:id="rId8"/>
    <p:sldId id="257" r:id="rId9"/>
    <p:sldId id="264" r:id="rId10"/>
    <p:sldId id="259" r:id="rId11"/>
    <p:sldId id="265" r:id="rId12"/>
    <p:sldId id="260" r:id="rId13"/>
    <p:sldId id="262" r:id="rId14"/>
    <p:sldId id="270" r:id="rId15"/>
    <p:sldId id="271" r:id="rId16"/>
    <p:sldId id="273" r:id="rId17"/>
    <p:sldId id="266" r:id="rId18"/>
    <p:sldId id="267" r:id="rId19"/>
    <p:sldId id="274" r:id="rId20"/>
    <p:sldId id="275" r:id="rId21"/>
    <p:sldId id="276" r:id="rId22"/>
    <p:sldId id="289" r:id="rId23"/>
    <p:sldId id="277" r:id="rId24"/>
    <p:sldId id="278" r:id="rId25"/>
    <p:sldId id="279" r:id="rId26"/>
    <p:sldId id="268" r:id="rId27"/>
    <p:sldId id="280" r:id="rId28"/>
    <p:sldId id="281" r:id="rId29"/>
    <p:sldId id="282" r:id="rId30"/>
    <p:sldId id="283" r:id="rId31"/>
    <p:sldId id="284" r:id="rId32"/>
    <p:sldId id="285" r:id="rId33"/>
    <p:sldId id="286" r:id="rId34"/>
    <p:sldId id="306" r:id="rId35"/>
    <p:sldId id="287" r:id="rId36"/>
    <p:sldId id="290" r:id="rId37"/>
    <p:sldId id="291" r:id="rId38"/>
    <p:sldId id="292" r:id="rId39"/>
    <p:sldId id="293" r:id="rId40"/>
    <p:sldId id="294" r:id="rId41"/>
    <p:sldId id="295" r:id="rId42"/>
    <p:sldId id="296" r:id="rId43"/>
    <p:sldId id="297" r:id="rId44"/>
    <p:sldId id="299" r:id="rId45"/>
    <p:sldId id="300" r:id="rId46"/>
    <p:sldId id="298" r:id="rId47"/>
    <p:sldId id="301" r:id="rId48"/>
    <p:sldId id="305" r:id="rId49"/>
    <p:sldId id="302" r:id="rId50"/>
    <p:sldId id="303" r:id="rId51"/>
    <p:sldId id="304" r:id="rId52"/>
    <p:sldId id="263" r:id="rId53"/>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941FF9-97D1-43DE-A8EF-D3DB32F35D71}" v="224" dt="2025-01-16T05:08:11.574"/>
    <p1510:client id="{EA51E631-FE74-403B-BCAC-FD0799649D7D}" v="872" dt="2025-01-16T22:35:16.4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4E03A093-E486-4EE4-B056-02F75C5DA873}" type="datetimeFigureOut">
              <a:rPr lang="en-AU" smtClean="0"/>
              <a:t>29/01/2025</a:t>
            </a:fld>
            <a:endParaRPr lang="en-AU" dirty="0"/>
          </a:p>
        </p:txBody>
      </p:sp>
      <p:sp>
        <p:nvSpPr>
          <p:cNvPr id="4" name="Footer Placeholder 3"/>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1A7EB13D-633B-4CCA-919F-E9B7C6D24BA9}" type="slidenum">
              <a:rPr lang="en-AU" smtClean="0"/>
              <a:t>‹#›</a:t>
            </a:fld>
            <a:endParaRPr lang="en-AU" dirty="0"/>
          </a:p>
        </p:txBody>
      </p:sp>
    </p:spTree>
    <p:extLst>
      <p:ext uri="{BB962C8B-B14F-4D97-AF65-F5344CB8AC3E}">
        <p14:creationId xmlns:p14="http://schemas.microsoft.com/office/powerpoint/2010/main" val="1637043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E0829152-2EE8-4A3E-93DF-F7D848367B68}" type="datetimeFigureOut">
              <a:rPr lang="en-AU" smtClean="0"/>
              <a:t>29/01/2025</a:t>
            </a:fld>
            <a:endParaRPr lang="en-AU" dirty="0"/>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ACD9D595-DA66-46DB-ABFE-44A7F4919059}" type="slidenum">
              <a:rPr lang="en-AU" smtClean="0"/>
              <a:t>‹#›</a:t>
            </a:fld>
            <a:endParaRPr lang="en-AU" dirty="0"/>
          </a:p>
        </p:txBody>
      </p:sp>
    </p:spTree>
    <p:extLst>
      <p:ext uri="{BB962C8B-B14F-4D97-AF65-F5344CB8AC3E}">
        <p14:creationId xmlns:p14="http://schemas.microsoft.com/office/powerpoint/2010/main" val="1356702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28747" y="637171"/>
            <a:ext cx="6411927" cy="2387600"/>
          </a:xfrm>
        </p:spPr>
        <p:txBody>
          <a:bodyPr anchor="b"/>
          <a:lstStyle>
            <a:lvl1pPr algn="ctr">
              <a:defRPr sz="6000">
                <a:solidFill>
                  <a:schemeClr val="bg1"/>
                </a:solidFill>
              </a:defRPr>
            </a:lvl1pPr>
          </a:lstStyle>
          <a:p>
            <a:r>
              <a:rPr lang="en-US"/>
              <a:t>Click to edit Master title style</a:t>
            </a:r>
            <a:endParaRPr lang="en-AU"/>
          </a:p>
        </p:txBody>
      </p:sp>
      <p:sp>
        <p:nvSpPr>
          <p:cNvPr id="3" name="Subtitle 2"/>
          <p:cNvSpPr>
            <a:spLocks noGrp="1"/>
          </p:cNvSpPr>
          <p:nvPr>
            <p:ph type="subTitle" idx="1"/>
          </p:nvPr>
        </p:nvSpPr>
        <p:spPr>
          <a:xfrm>
            <a:off x="5328747" y="3033437"/>
            <a:ext cx="6411927" cy="1655762"/>
          </a:xfrm>
        </p:spPr>
        <p:txBody>
          <a:bodyPr/>
          <a:lstStyle>
            <a:lvl1pPr marL="0" indent="0" algn="ctr">
              <a:buNone/>
              <a:defRPr sz="24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a:xfrm>
            <a:off x="0" y="6304772"/>
            <a:ext cx="2743200" cy="365125"/>
          </a:xfrm>
        </p:spPr>
        <p:txBody>
          <a:bodyPr/>
          <a:lstStyle/>
          <a:p>
            <a:fld id="{9A69A80B-6B92-4BE5-B41A-208C69FB02BD}" type="datetime1">
              <a:rPr lang="en-AU" smtClean="0"/>
              <a:t>29/01/2025</a:t>
            </a:fld>
            <a:endParaRPr lang="en-AU" dirty="0"/>
          </a:p>
        </p:txBody>
      </p:sp>
    </p:spTree>
    <p:extLst>
      <p:ext uri="{BB962C8B-B14F-4D97-AF65-F5344CB8AC3E}">
        <p14:creationId xmlns:p14="http://schemas.microsoft.com/office/powerpoint/2010/main" val="2498386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p:cNvSpPr>
            <a:spLocks noGrp="1"/>
          </p:cNvSpPr>
          <p:nvPr>
            <p:ph type="ftr" sz="quarter" idx="11"/>
          </p:nvPr>
        </p:nvSpPr>
        <p:spPr>
          <a:xfrm>
            <a:off x="3814500" y="6356350"/>
            <a:ext cx="4114800" cy="365125"/>
          </a:xfrm>
        </p:spPr>
        <p:txBody>
          <a:bodyPr/>
          <a:lstStyle>
            <a:lvl1pPr>
              <a:defRPr>
                <a:solidFill>
                  <a:schemeClr val="tx1">
                    <a:lumMod val="50000"/>
                  </a:schemeClr>
                </a:solidFill>
              </a:defRPr>
            </a:lvl1pPr>
          </a:lstStyle>
          <a:p>
            <a:endParaRPr lang="en-AU" dirty="0"/>
          </a:p>
        </p:txBody>
      </p:sp>
      <p:sp>
        <p:nvSpPr>
          <p:cNvPr id="6" name="Slide Number Placeholder 5"/>
          <p:cNvSpPr>
            <a:spLocks noGrp="1"/>
          </p:cNvSpPr>
          <p:nvPr>
            <p:ph type="sldNum" sz="quarter" idx="12"/>
          </p:nvPr>
        </p:nvSpPr>
        <p:spPr>
          <a:xfrm>
            <a:off x="8049912"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61560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11"/>
          </p:nvPr>
        </p:nvSpPr>
        <p:spPr>
          <a:xfrm>
            <a:off x="3465900" y="6356350"/>
            <a:ext cx="4114800" cy="365125"/>
          </a:xfrm>
        </p:spPr>
        <p:txBody>
          <a:bodyPr/>
          <a:lstStyle>
            <a:lvl1pPr>
              <a:defRPr>
                <a:solidFill>
                  <a:schemeClr val="tx1">
                    <a:lumMod val="50000"/>
                  </a:schemeClr>
                </a:solidFill>
              </a:defRPr>
            </a:lvl1pPr>
          </a:lstStyle>
          <a:p>
            <a:endParaRPr lang="en-AU" dirty="0"/>
          </a:p>
        </p:txBody>
      </p:sp>
      <p:sp>
        <p:nvSpPr>
          <p:cNvPr id="7" name="Slide Number Placeholder 6"/>
          <p:cNvSpPr>
            <a:spLocks noGrp="1"/>
          </p:cNvSpPr>
          <p:nvPr>
            <p:ph type="sldNum" sz="quarter" idx="12"/>
          </p:nvPr>
        </p:nvSpPr>
        <p:spPr>
          <a:xfrm>
            <a:off x="8037900"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2973207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Footer Placeholder 7"/>
          <p:cNvSpPr>
            <a:spLocks noGrp="1"/>
          </p:cNvSpPr>
          <p:nvPr>
            <p:ph type="ftr" sz="quarter" idx="11"/>
          </p:nvPr>
        </p:nvSpPr>
        <p:spPr>
          <a:xfrm>
            <a:off x="3465900" y="6356350"/>
            <a:ext cx="4114800" cy="365125"/>
          </a:xfrm>
        </p:spPr>
        <p:txBody>
          <a:bodyPr/>
          <a:lstStyle>
            <a:lvl1pPr>
              <a:defRPr>
                <a:solidFill>
                  <a:schemeClr val="tx1">
                    <a:lumMod val="50000"/>
                  </a:schemeClr>
                </a:solidFill>
              </a:defRPr>
            </a:lvl1pPr>
          </a:lstStyle>
          <a:p>
            <a:endParaRPr lang="en-AU" dirty="0"/>
          </a:p>
        </p:txBody>
      </p:sp>
      <p:sp>
        <p:nvSpPr>
          <p:cNvPr id="9" name="Slide Number Placeholder 8"/>
          <p:cNvSpPr>
            <a:spLocks noGrp="1"/>
          </p:cNvSpPr>
          <p:nvPr>
            <p:ph type="sldNum" sz="quarter" idx="12"/>
          </p:nvPr>
        </p:nvSpPr>
        <p:spPr>
          <a:xfrm>
            <a:off x="8037900"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639512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Footer Placeholder 3"/>
          <p:cNvSpPr>
            <a:spLocks noGrp="1"/>
          </p:cNvSpPr>
          <p:nvPr>
            <p:ph type="ftr" sz="quarter" idx="11"/>
          </p:nvPr>
        </p:nvSpPr>
        <p:spPr>
          <a:xfrm>
            <a:off x="3453450" y="6356350"/>
            <a:ext cx="4114800" cy="365125"/>
          </a:xfrm>
        </p:spPr>
        <p:txBody>
          <a:bodyPr/>
          <a:lstStyle>
            <a:lvl1pPr>
              <a:defRPr>
                <a:solidFill>
                  <a:schemeClr val="tx1">
                    <a:lumMod val="50000"/>
                  </a:schemeClr>
                </a:solidFill>
              </a:defRPr>
            </a:lvl1pPr>
          </a:lstStyle>
          <a:p>
            <a:endParaRPr lang="en-AU" dirty="0"/>
          </a:p>
        </p:txBody>
      </p:sp>
      <p:sp>
        <p:nvSpPr>
          <p:cNvPr id="5" name="Slide Number Placeholder 4"/>
          <p:cNvSpPr>
            <a:spLocks noGrp="1"/>
          </p:cNvSpPr>
          <p:nvPr>
            <p:ph type="sldNum" sz="quarter" idx="12"/>
          </p:nvPr>
        </p:nvSpPr>
        <p:spPr>
          <a:xfrm>
            <a:off x="8025450"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2743227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78350" y="6356350"/>
            <a:ext cx="4114800" cy="365125"/>
          </a:xfrm>
        </p:spPr>
        <p:txBody>
          <a:bodyPr/>
          <a:lstStyle>
            <a:lvl1pPr>
              <a:defRPr>
                <a:solidFill>
                  <a:schemeClr val="tx1">
                    <a:lumMod val="50000"/>
                  </a:schemeClr>
                </a:solidFill>
              </a:defRPr>
            </a:lvl1pPr>
          </a:lstStyle>
          <a:p>
            <a:endParaRPr lang="en-AU" dirty="0"/>
          </a:p>
        </p:txBody>
      </p:sp>
      <p:sp>
        <p:nvSpPr>
          <p:cNvPr id="4" name="Slide Number Placeholder 3"/>
          <p:cNvSpPr>
            <a:spLocks noGrp="1"/>
          </p:cNvSpPr>
          <p:nvPr>
            <p:ph type="sldNum" sz="quarter" idx="12"/>
          </p:nvPr>
        </p:nvSpPr>
        <p:spPr>
          <a:xfrm>
            <a:off x="8050350"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2072499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3503250" y="6356350"/>
            <a:ext cx="4114800" cy="365125"/>
          </a:xfrm>
        </p:spPr>
        <p:txBody>
          <a:bodyPr/>
          <a:lstStyle>
            <a:lvl1pPr>
              <a:defRPr>
                <a:solidFill>
                  <a:schemeClr val="tx1">
                    <a:lumMod val="50000"/>
                  </a:schemeClr>
                </a:solidFill>
              </a:defRPr>
            </a:lvl1pPr>
          </a:lstStyle>
          <a:p>
            <a:endParaRPr lang="en-AU" dirty="0"/>
          </a:p>
        </p:txBody>
      </p:sp>
      <p:sp>
        <p:nvSpPr>
          <p:cNvPr id="7" name="Slide Number Placeholder 6"/>
          <p:cNvSpPr>
            <a:spLocks noGrp="1"/>
          </p:cNvSpPr>
          <p:nvPr>
            <p:ph type="sldNum" sz="quarter" idx="12"/>
          </p:nvPr>
        </p:nvSpPr>
        <p:spPr>
          <a:xfrm>
            <a:off x="8075250"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2943596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AU"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3727350" y="6356350"/>
            <a:ext cx="4114800" cy="365125"/>
          </a:xfrm>
        </p:spPr>
        <p:txBody>
          <a:bodyPr/>
          <a:lstStyle>
            <a:lvl1pPr>
              <a:defRPr>
                <a:solidFill>
                  <a:schemeClr val="tx1">
                    <a:lumMod val="50000"/>
                  </a:schemeClr>
                </a:solidFill>
              </a:defRPr>
            </a:lvl1pPr>
          </a:lstStyle>
          <a:p>
            <a:endParaRPr lang="en-AU" dirty="0"/>
          </a:p>
        </p:txBody>
      </p:sp>
      <p:sp>
        <p:nvSpPr>
          <p:cNvPr id="7" name="Slide Number Placeholder 6"/>
          <p:cNvSpPr>
            <a:spLocks noGrp="1"/>
          </p:cNvSpPr>
          <p:nvPr>
            <p:ph type="sldNum" sz="quarter" idx="12"/>
          </p:nvPr>
        </p:nvSpPr>
        <p:spPr>
          <a:xfrm>
            <a:off x="8037900" y="6356350"/>
            <a:ext cx="2743200" cy="365125"/>
          </a:xfrm>
        </p:spPr>
        <p:txBody>
          <a:bodyPr/>
          <a:lstStyle>
            <a:lvl1pPr>
              <a:defRPr>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2366527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lumMod val="50000"/>
                  </a:schemeClr>
                </a:solidFill>
              </a:defRPr>
            </a:lvl1pPr>
          </a:lstStyle>
          <a:p>
            <a:fld id="{F3A3FAB1-57A7-4E69-A233-F71207859F3B}" type="datetime1">
              <a:rPr lang="en-AU" smtClean="0"/>
              <a:pPr/>
              <a:t>29/01/2025</a:t>
            </a:fld>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lumMod val="50000"/>
                  </a:schemeClr>
                </a:solidFill>
              </a:defRPr>
            </a:lvl1pPr>
          </a:lstStyle>
          <a:p>
            <a:endParaRPr lang="en-AU"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50000"/>
                  </a:schemeClr>
                </a:solidFill>
              </a:defRPr>
            </a:lvl1pPr>
          </a:lstStyle>
          <a:p>
            <a:fld id="{0D8248DB-724B-44FE-8637-4F74E983E1E2}" type="slidenum">
              <a:rPr lang="en-AU" smtClean="0"/>
              <a:pPr/>
              <a:t>‹#›</a:t>
            </a:fld>
            <a:endParaRPr lang="en-AU" dirty="0"/>
          </a:p>
        </p:txBody>
      </p:sp>
    </p:spTree>
    <p:extLst>
      <p:ext uri="{BB962C8B-B14F-4D97-AF65-F5344CB8AC3E}">
        <p14:creationId xmlns:p14="http://schemas.microsoft.com/office/powerpoint/2010/main" val="3273608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nsw.scouts.com.au/members-services/grants-for-groups/grant-writing-resources/grant-tookit-and-faq/"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udam.amarasena@nsw.scouts.com.au" TargetMode="External"/><Relationship Id="rId2" Type="http://schemas.openxmlformats.org/officeDocument/2006/relationships/hyperlink" Target="mailto:kim.kingston@nsw.scouts.com.a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insurance@nsw.scouts.com.au"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nsw.scouts.com.au/members-services/policies-and-resources/insurance-informatio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volunteering.com.au/resources-tools/cost-of-volunteering-calculator/"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mailto:grants@nsw.scouts.com.auwith"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grants@nsw.scouts.com.au"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grants@nsw.scouts.com.au"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nsw.scouts.com.au/members-services/policies-and-resources/"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AU" sz="4800" dirty="0">
                <a:latin typeface="Nunito Sans" pitchFamily="2" charset="0"/>
              </a:rPr>
              <a:t>Community Building Partnership 2025 Grant Program</a:t>
            </a:r>
          </a:p>
        </p:txBody>
      </p:sp>
      <p:sp>
        <p:nvSpPr>
          <p:cNvPr id="3" name="Subtitle 2"/>
          <p:cNvSpPr>
            <a:spLocks noGrp="1"/>
          </p:cNvSpPr>
          <p:nvPr>
            <p:ph type="subTitle" idx="1"/>
          </p:nvPr>
        </p:nvSpPr>
        <p:spPr>
          <a:xfrm>
            <a:off x="6283154" y="4300356"/>
            <a:ext cx="4503111" cy="450686"/>
          </a:xfrm>
        </p:spPr>
        <p:txBody>
          <a:bodyPr>
            <a:normAutofit/>
          </a:bodyPr>
          <a:lstStyle/>
          <a:p>
            <a:r>
              <a:rPr lang="en-AU" dirty="0">
                <a:latin typeface="Nunito Sans" pitchFamily="2" charset="0"/>
              </a:rPr>
              <a:t>January 2025</a:t>
            </a:r>
          </a:p>
        </p:txBody>
      </p:sp>
      <p:sp>
        <p:nvSpPr>
          <p:cNvPr id="5" name="Slide Number Placeholder 4"/>
          <p:cNvSpPr>
            <a:spLocks noGrp="1"/>
          </p:cNvSpPr>
          <p:nvPr>
            <p:ph type="sldNum" sz="quarter" idx="4294967295"/>
          </p:nvPr>
        </p:nvSpPr>
        <p:spPr>
          <a:xfrm>
            <a:off x="8797212" y="6339891"/>
            <a:ext cx="2743200" cy="365125"/>
          </a:xfrm>
        </p:spPr>
        <p:txBody>
          <a:bodyPr/>
          <a:lstStyle/>
          <a:p>
            <a:fld id="{0D8248DB-724B-44FE-8637-4F74E983E1E2}" type="slidenum">
              <a:rPr lang="en-AU" smtClean="0"/>
              <a:t>1</a:t>
            </a:fld>
            <a:endParaRPr lang="en-AU" dirty="0"/>
          </a:p>
        </p:txBody>
      </p:sp>
      <p:sp>
        <p:nvSpPr>
          <p:cNvPr id="6" name="Title 1">
            <a:extLst>
              <a:ext uri="{FF2B5EF4-FFF2-40B4-BE49-F238E27FC236}">
                <a16:creationId xmlns:a16="http://schemas.microsoft.com/office/drawing/2014/main" id="{E625F669-69E4-CADA-B860-A2417F814B91}"/>
              </a:ext>
            </a:extLst>
          </p:cNvPr>
          <p:cNvSpPr txBox="1">
            <a:spLocks/>
          </p:cNvSpPr>
          <p:nvPr/>
        </p:nvSpPr>
        <p:spPr>
          <a:xfrm>
            <a:off x="5328747" y="3670090"/>
            <a:ext cx="6411927" cy="641005"/>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en-AU" sz="3200" dirty="0">
                <a:latin typeface="Nunito Sans" pitchFamily="2" charset="0"/>
              </a:rPr>
              <a:t>Briefing Overview</a:t>
            </a:r>
          </a:p>
        </p:txBody>
      </p:sp>
    </p:spTree>
    <p:extLst>
      <p:ext uri="{BB962C8B-B14F-4D97-AF65-F5344CB8AC3E}">
        <p14:creationId xmlns:p14="http://schemas.microsoft.com/office/powerpoint/2010/main" val="2456621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10</a:t>
            </a:fld>
            <a:endParaRPr lang="en-AU" dirty="0"/>
          </a:p>
        </p:txBody>
      </p:sp>
      <p:sp>
        <p:nvSpPr>
          <p:cNvPr id="5" name="Title 4">
            <a:extLst>
              <a:ext uri="{FF2B5EF4-FFF2-40B4-BE49-F238E27FC236}">
                <a16:creationId xmlns:a16="http://schemas.microsoft.com/office/drawing/2014/main" id="{0DCD4EAB-C2D1-6C46-A12D-B9D90534656D}"/>
              </a:ext>
            </a:extLst>
          </p:cNvPr>
          <p:cNvSpPr>
            <a:spLocks noGrp="1"/>
          </p:cNvSpPr>
          <p:nvPr>
            <p:ph type="title"/>
          </p:nvPr>
        </p:nvSpPr>
        <p:spPr>
          <a:xfrm>
            <a:off x="838200" y="1"/>
            <a:ext cx="10515600" cy="1143000"/>
          </a:xfrm>
        </p:spPr>
        <p:txBody>
          <a:bodyPr>
            <a:normAutofit/>
          </a:bodyPr>
          <a:lstStyle/>
          <a:p>
            <a:r>
              <a:rPr lang="en-US" sz="3600" b="1" dirty="0">
                <a:latin typeface="Nunito Sans" pitchFamily="2" charset="0"/>
              </a:rPr>
              <a:t>Grant Reference Number (GRN) Request </a:t>
            </a:r>
            <a:endParaRPr lang="en-AU" sz="3600" b="1" dirty="0">
              <a:latin typeface="Nunito Sans" pitchFamily="2" charset="0"/>
            </a:endParaRPr>
          </a:p>
        </p:txBody>
      </p:sp>
      <p:sp>
        <p:nvSpPr>
          <p:cNvPr id="7" name="TextBox 6">
            <a:extLst>
              <a:ext uri="{FF2B5EF4-FFF2-40B4-BE49-F238E27FC236}">
                <a16:creationId xmlns:a16="http://schemas.microsoft.com/office/drawing/2014/main" id="{774D7884-C139-2325-9916-23866136163A}"/>
              </a:ext>
            </a:extLst>
          </p:cNvPr>
          <p:cNvSpPr txBox="1"/>
          <p:nvPr/>
        </p:nvSpPr>
        <p:spPr>
          <a:xfrm>
            <a:off x="316992" y="1271341"/>
            <a:ext cx="11558016" cy="3108543"/>
          </a:xfrm>
          <a:prstGeom prst="rect">
            <a:avLst/>
          </a:prstGeom>
          <a:noFill/>
        </p:spPr>
        <p:txBody>
          <a:bodyPr wrap="square">
            <a:spAutoFit/>
          </a:bodyPr>
          <a:lstStyle/>
          <a:p>
            <a:r>
              <a:rPr lang="en-AU" sz="2800" dirty="0">
                <a:latin typeface="Nunito Sans" pitchFamily="2" charset="0"/>
              </a:rPr>
              <a:t>All new grants require a Grant Reference Number (GRN) Request.</a:t>
            </a:r>
          </a:p>
          <a:p>
            <a:endParaRPr lang="en-AU" sz="2800" dirty="0">
              <a:latin typeface="Nunito Sans" pitchFamily="2" charset="0"/>
            </a:endParaRPr>
          </a:p>
          <a:p>
            <a:r>
              <a:rPr lang="en-AU" sz="2800" dirty="0">
                <a:latin typeface="Nunito Sans" pitchFamily="2" charset="0"/>
              </a:rPr>
              <a:t>Web link to GRN request form - </a:t>
            </a:r>
            <a:r>
              <a:rPr lang="en-AU" sz="28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https://nsw.scouts.com.au/members-services/grants-for-groups/grant-writing-resources/grant-tookit-and-faq/</a:t>
            </a:r>
            <a:endParaRPr lang="en-AU" sz="2800" dirty="0">
              <a:solidFill>
                <a:schemeClr val="tx1">
                  <a:lumMod val="50000"/>
                </a:schemeClr>
              </a:solidFill>
              <a:latin typeface="Nunito Sans" pitchFamily="2" charset="0"/>
            </a:endParaRPr>
          </a:p>
          <a:p>
            <a:endParaRPr lang="en-AU" sz="2800" dirty="0">
              <a:latin typeface="Nunito Sans" pitchFamily="2" charset="0"/>
            </a:endParaRPr>
          </a:p>
          <a:p>
            <a:r>
              <a:rPr lang="en-AU" sz="2800" dirty="0">
                <a:latin typeface="Nunito Sans" pitchFamily="2" charset="0"/>
              </a:rPr>
              <a:t>Password - </a:t>
            </a:r>
            <a:r>
              <a:rPr lang="en-AU" sz="2800" b="1" dirty="0">
                <a:latin typeface="Nunito Sans" pitchFamily="2" charset="0"/>
              </a:rPr>
              <a:t>Scouts</a:t>
            </a:r>
            <a:r>
              <a:rPr lang="en-AU" sz="2800" dirty="0">
                <a:latin typeface="Nunito Sans" pitchFamily="2" charset="0"/>
              </a:rPr>
              <a:t>  </a:t>
            </a:r>
          </a:p>
        </p:txBody>
      </p:sp>
      <p:pic>
        <p:nvPicPr>
          <p:cNvPr id="8" name="Picture 7">
            <a:extLst>
              <a:ext uri="{FF2B5EF4-FFF2-40B4-BE49-F238E27FC236}">
                <a16:creationId xmlns:a16="http://schemas.microsoft.com/office/drawing/2014/main" id="{A4823819-084E-7305-B6D5-7A7F211DA806}"/>
              </a:ext>
            </a:extLst>
          </p:cNvPr>
          <p:cNvPicPr>
            <a:picLocks noChangeAspect="1"/>
          </p:cNvPicPr>
          <p:nvPr/>
        </p:nvPicPr>
        <p:blipFill>
          <a:blip r:embed="rId3"/>
          <a:stretch>
            <a:fillRect/>
          </a:stretch>
        </p:blipFill>
        <p:spPr>
          <a:xfrm>
            <a:off x="4010548" y="3429000"/>
            <a:ext cx="7499318" cy="2975801"/>
          </a:xfrm>
          <a:prstGeom prst="rect">
            <a:avLst/>
          </a:prstGeom>
          <a:ln>
            <a:solidFill>
              <a:schemeClr val="tx1">
                <a:lumMod val="75000"/>
              </a:schemeClr>
            </a:solidFill>
          </a:ln>
        </p:spPr>
      </p:pic>
    </p:spTree>
    <p:extLst>
      <p:ext uri="{BB962C8B-B14F-4D97-AF65-F5344CB8AC3E}">
        <p14:creationId xmlns:p14="http://schemas.microsoft.com/office/powerpoint/2010/main" val="754718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11</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155940"/>
            <a:ext cx="10515600" cy="5021023"/>
          </a:xfrm>
        </p:spPr>
        <p:txBody>
          <a:bodyPr/>
          <a:lstStyle/>
          <a:p>
            <a:r>
              <a:rPr lang="en-US" dirty="0">
                <a:latin typeface="Nunito Sans" pitchFamily="2" charset="0"/>
              </a:rPr>
              <a:t>Does my Grant Reference Number Request require Region Commissioner and CEO approval?</a:t>
            </a:r>
          </a:p>
          <a:p>
            <a:pPr marL="457200" lvl="1" indent="0">
              <a:buNone/>
            </a:pPr>
            <a:r>
              <a:rPr lang="en-US" sz="2000" dirty="0">
                <a:latin typeface="Nunito Sans" pitchFamily="2" charset="0"/>
              </a:rPr>
              <a:t>YES - The Community Building Partnership 2025 minimum grant amount is $10,000. On this basis, all CBP25 Grant Reference Number Requests will require approval from Region Commissioner and CEO. </a:t>
            </a:r>
            <a:br>
              <a:rPr lang="en-US" sz="2000" dirty="0">
                <a:latin typeface="Nunito Sans" pitchFamily="2" charset="0"/>
              </a:rPr>
            </a:br>
            <a:br>
              <a:rPr lang="en-US" sz="2000" dirty="0">
                <a:latin typeface="Nunito Sans" pitchFamily="2" charset="0"/>
              </a:rPr>
            </a:br>
            <a:r>
              <a:rPr lang="en-US" sz="2000" dirty="0">
                <a:latin typeface="Nunito Sans" pitchFamily="2" charset="0"/>
              </a:rPr>
              <a:t>These will be sought by the Grants Team.</a:t>
            </a:r>
            <a:br>
              <a:rPr lang="en-US" sz="1600" dirty="0">
                <a:latin typeface="Nunito Sans" pitchFamily="2" charset="0"/>
              </a:rPr>
            </a:br>
            <a:endParaRPr lang="en-US" sz="1600" dirty="0">
              <a:latin typeface="Nunito Sans" pitchFamily="2" charset="0"/>
            </a:endParaRPr>
          </a:p>
          <a:p>
            <a:r>
              <a:rPr lang="en-US" dirty="0">
                <a:latin typeface="Nunito Sans" pitchFamily="2" charset="0"/>
              </a:rPr>
              <a:t>If this grant is property related, do I need to contact the Property Team for approval?</a:t>
            </a:r>
          </a:p>
          <a:p>
            <a:pPr marL="457200" lvl="1" indent="0">
              <a:buNone/>
            </a:pPr>
            <a:r>
              <a:rPr lang="en-US" sz="2000" dirty="0">
                <a:latin typeface="Nunito Sans" pitchFamily="2" charset="0"/>
              </a:rPr>
              <a:t>NO - However, the Grants Team will collaborate with the Property Team to obtain their endorsement of this project, prior to seeking Region Commissioner and CEO approval.</a:t>
            </a:r>
          </a:p>
          <a:p>
            <a:pPr marL="457200" lvl="1" indent="0">
              <a:buNone/>
            </a:pPr>
            <a:endParaRPr lang="en-AU" sz="16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1663119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12</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155940"/>
            <a:ext cx="10515600" cy="5021023"/>
          </a:xfrm>
        </p:spPr>
        <p:txBody>
          <a:bodyPr/>
          <a:lstStyle/>
          <a:p>
            <a:r>
              <a:rPr lang="en-US" dirty="0">
                <a:latin typeface="Nunito Sans" pitchFamily="2" charset="0"/>
              </a:rPr>
              <a:t>Is there further approval required prior to submission?</a:t>
            </a:r>
          </a:p>
          <a:p>
            <a:pPr marL="457200" lvl="1" indent="0">
              <a:buNone/>
            </a:pPr>
            <a:r>
              <a:rPr lang="en-US" sz="2000" dirty="0">
                <a:latin typeface="Nunito Sans" pitchFamily="2" charset="0"/>
              </a:rPr>
              <a:t>YES - Once your application is ready to submit, you will need to email a PDF copy to the Grants Team grants@nsw.scouts.com.au who will check that your application has all the necessary supporting documents, and they will forward to your Region Commissioner and CEO for approval to submit. </a:t>
            </a:r>
            <a:br>
              <a:rPr lang="en-US" sz="2000" dirty="0">
                <a:latin typeface="Nunito Sans" pitchFamily="2" charset="0"/>
              </a:rPr>
            </a:br>
            <a:br>
              <a:rPr lang="en-US" sz="2000" dirty="0">
                <a:latin typeface="Nunito Sans" pitchFamily="2" charset="0"/>
              </a:rPr>
            </a:br>
            <a:r>
              <a:rPr lang="en-US" sz="2000" dirty="0">
                <a:latin typeface="Nunito Sans" pitchFamily="2" charset="0"/>
              </a:rPr>
              <a:t>Given that applications close on Friday 21st February 2025, we suggest applicants forward final draft application </a:t>
            </a:r>
            <a:r>
              <a:rPr lang="en-US" sz="2000" b="1" dirty="0">
                <a:latin typeface="Nunito Sans" pitchFamily="2" charset="0"/>
              </a:rPr>
              <a:t>at least two days prior </a:t>
            </a:r>
            <a:r>
              <a:rPr lang="en-US" sz="2000" dirty="0">
                <a:latin typeface="Nunito Sans" pitchFamily="2" charset="0"/>
              </a:rPr>
              <a:t>to submission.</a:t>
            </a:r>
            <a:br>
              <a:rPr lang="en-US" sz="2000" dirty="0">
                <a:latin typeface="Nunito Sans" pitchFamily="2" charset="0"/>
              </a:rPr>
            </a:br>
            <a:endParaRPr lang="en-US" sz="2000" dirty="0">
              <a:latin typeface="Nunito Sans" pitchFamily="2" charset="0"/>
            </a:endParaRPr>
          </a:p>
          <a:p>
            <a:pPr marL="457200" lvl="1" indent="0">
              <a:buNone/>
            </a:pPr>
            <a:endParaRPr lang="en-AU" sz="16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2236798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91248" y="2445589"/>
            <a:ext cx="6411927" cy="983411"/>
          </a:xfrm>
        </p:spPr>
        <p:txBody>
          <a:bodyPr>
            <a:normAutofit/>
          </a:bodyPr>
          <a:lstStyle/>
          <a:p>
            <a:r>
              <a:rPr lang="en-AU" dirty="0">
                <a:latin typeface="Nunito Sans" pitchFamily="2" charset="0"/>
              </a:rPr>
              <a:t>PROJECT</a:t>
            </a:r>
          </a:p>
        </p:txBody>
      </p:sp>
      <p:sp>
        <p:nvSpPr>
          <p:cNvPr id="5" name="Slide Number Placeholder 4"/>
          <p:cNvSpPr>
            <a:spLocks noGrp="1"/>
          </p:cNvSpPr>
          <p:nvPr>
            <p:ph type="sldNum" sz="quarter" idx="4294967295"/>
          </p:nvPr>
        </p:nvSpPr>
        <p:spPr>
          <a:xfrm>
            <a:off x="8797212" y="6339891"/>
            <a:ext cx="2743200" cy="365125"/>
          </a:xfrm>
        </p:spPr>
        <p:txBody>
          <a:bodyPr/>
          <a:lstStyle/>
          <a:p>
            <a:fld id="{0D8248DB-724B-44FE-8637-4F74E983E1E2}" type="slidenum">
              <a:rPr lang="en-AU" smtClean="0"/>
              <a:t>13</a:t>
            </a:fld>
            <a:endParaRPr lang="en-AU" dirty="0"/>
          </a:p>
        </p:txBody>
      </p:sp>
    </p:spTree>
    <p:extLst>
      <p:ext uri="{BB962C8B-B14F-4D97-AF65-F5344CB8AC3E}">
        <p14:creationId xmlns:p14="http://schemas.microsoft.com/office/powerpoint/2010/main" val="3760259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14</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1"/>
            <a:ext cx="10515600" cy="1024128"/>
          </a:xfrm>
        </p:spPr>
        <p:txBody>
          <a:bodyPr>
            <a:normAutofit/>
          </a:bodyPr>
          <a:lstStyle/>
          <a:p>
            <a:r>
              <a:rPr lang="en-US" sz="3600" b="1" dirty="0">
                <a:latin typeface="Nunito Sans" pitchFamily="2" charset="0"/>
              </a:rPr>
              <a:t>Property / Landowner's Consent Form</a:t>
            </a:r>
            <a:endParaRPr lang="en-AU" sz="3600" b="1" dirty="0">
              <a:latin typeface="Nunito Sans" pitchFamily="2" charset="0"/>
            </a:endParaRPr>
          </a:p>
        </p:txBody>
      </p:sp>
      <p:sp>
        <p:nvSpPr>
          <p:cNvPr id="3" name="TextBox 2">
            <a:extLst>
              <a:ext uri="{FF2B5EF4-FFF2-40B4-BE49-F238E27FC236}">
                <a16:creationId xmlns:a16="http://schemas.microsoft.com/office/drawing/2014/main" id="{9F94F057-71D6-D718-B3BE-D18151F74A07}"/>
              </a:ext>
            </a:extLst>
          </p:cNvPr>
          <p:cNvSpPr txBox="1"/>
          <p:nvPr/>
        </p:nvSpPr>
        <p:spPr>
          <a:xfrm>
            <a:off x="838201" y="1429078"/>
            <a:ext cx="10515599" cy="1815882"/>
          </a:xfrm>
          <a:prstGeom prst="rect">
            <a:avLst/>
          </a:prstGeom>
          <a:noFill/>
        </p:spPr>
        <p:txBody>
          <a:bodyPr wrap="square">
            <a:spAutoFit/>
          </a:bodyPr>
          <a:lstStyle/>
          <a:p>
            <a:r>
              <a:rPr lang="en-US" sz="2800" dirty="0">
                <a:latin typeface="Nunito Sans" pitchFamily="2" charset="0"/>
              </a:rPr>
              <a:t>Groups are required to obtain Property or Landowners Consent for the work to be undertaken at the project location, prior to applying for the Community Building Partnership (CBP) grant program.</a:t>
            </a:r>
            <a:endParaRPr lang="en-AU" sz="2800" dirty="0">
              <a:latin typeface="Nunito Sans" pitchFamily="2" charset="0"/>
            </a:endParaRPr>
          </a:p>
        </p:txBody>
      </p:sp>
    </p:spTree>
    <p:extLst>
      <p:ext uri="{BB962C8B-B14F-4D97-AF65-F5344CB8AC3E}">
        <p14:creationId xmlns:p14="http://schemas.microsoft.com/office/powerpoint/2010/main" val="2094835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15</a:t>
            </a:fld>
            <a:endParaRPr lang="en-AU" dirty="0"/>
          </a:p>
        </p:txBody>
      </p:sp>
      <p:pic>
        <p:nvPicPr>
          <p:cNvPr id="3" name="Picture 2">
            <a:extLst>
              <a:ext uri="{FF2B5EF4-FFF2-40B4-BE49-F238E27FC236}">
                <a16:creationId xmlns:a16="http://schemas.microsoft.com/office/drawing/2014/main" id="{F851F7DE-FEE5-B922-B81A-A2D11BAA2FCD}"/>
              </a:ext>
            </a:extLst>
          </p:cNvPr>
          <p:cNvPicPr>
            <a:picLocks noChangeAspect="1"/>
          </p:cNvPicPr>
          <p:nvPr/>
        </p:nvPicPr>
        <p:blipFill>
          <a:blip r:embed="rId2"/>
          <a:stretch>
            <a:fillRect/>
          </a:stretch>
        </p:blipFill>
        <p:spPr>
          <a:xfrm>
            <a:off x="1281281" y="810225"/>
            <a:ext cx="4149188" cy="5460520"/>
          </a:xfrm>
          <a:prstGeom prst="rect">
            <a:avLst/>
          </a:prstGeom>
          <a:ln>
            <a:solidFill>
              <a:schemeClr val="tx1">
                <a:lumMod val="75000"/>
              </a:schemeClr>
            </a:solidFill>
          </a:ln>
        </p:spPr>
      </p:pic>
      <p:pic>
        <p:nvPicPr>
          <p:cNvPr id="7" name="Picture 6">
            <a:extLst>
              <a:ext uri="{FF2B5EF4-FFF2-40B4-BE49-F238E27FC236}">
                <a16:creationId xmlns:a16="http://schemas.microsoft.com/office/drawing/2014/main" id="{0C9D23AA-4C42-FC37-7F53-8187909BF3AE}"/>
              </a:ext>
            </a:extLst>
          </p:cNvPr>
          <p:cNvPicPr>
            <a:picLocks noChangeAspect="1"/>
          </p:cNvPicPr>
          <p:nvPr/>
        </p:nvPicPr>
        <p:blipFill>
          <a:blip r:embed="rId3"/>
          <a:stretch>
            <a:fillRect/>
          </a:stretch>
        </p:blipFill>
        <p:spPr>
          <a:xfrm>
            <a:off x="5828716" y="810225"/>
            <a:ext cx="4022657" cy="5456600"/>
          </a:xfrm>
          <a:prstGeom prst="rect">
            <a:avLst/>
          </a:prstGeom>
          <a:ln>
            <a:solidFill>
              <a:schemeClr val="tx1">
                <a:lumMod val="75000"/>
              </a:schemeClr>
            </a:solidFill>
          </a:ln>
        </p:spPr>
      </p:pic>
      <p:sp>
        <p:nvSpPr>
          <p:cNvPr id="8" name="Title 4">
            <a:extLst>
              <a:ext uri="{FF2B5EF4-FFF2-40B4-BE49-F238E27FC236}">
                <a16:creationId xmlns:a16="http://schemas.microsoft.com/office/drawing/2014/main" id="{3EA07A28-BEA3-474D-DBD6-24539651456B}"/>
              </a:ext>
            </a:extLst>
          </p:cNvPr>
          <p:cNvSpPr>
            <a:spLocks noGrp="1"/>
          </p:cNvSpPr>
          <p:nvPr>
            <p:ph type="title"/>
          </p:nvPr>
        </p:nvSpPr>
        <p:spPr>
          <a:xfrm>
            <a:off x="838200" y="1"/>
            <a:ext cx="10515600" cy="724620"/>
          </a:xfrm>
        </p:spPr>
        <p:txBody>
          <a:bodyPr>
            <a:normAutofit fontScale="90000"/>
          </a:bodyPr>
          <a:lstStyle/>
          <a:p>
            <a:r>
              <a:rPr lang="en-US" sz="4000" b="1" dirty="0">
                <a:latin typeface="Nunito Sans" pitchFamily="2" charset="0"/>
              </a:rPr>
              <a:t>CBP25 - Property / Landowner's Consent Form</a:t>
            </a:r>
            <a:endParaRPr lang="en-AU" sz="4000" b="1" dirty="0">
              <a:latin typeface="Nunito Sans" pitchFamily="2" charset="0"/>
            </a:endParaRPr>
          </a:p>
        </p:txBody>
      </p:sp>
      <p:sp>
        <p:nvSpPr>
          <p:cNvPr id="9" name="Rectangle 8">
            <a:extLst>
              <a:ext uri="{FF2B5EF4-FFF2-40B4-BE49-F238E27FC236}">
                <a16:creationId xmlns:a16="http://schemas.microsoft.com/office/drawing/2014/main" id="{2B0500CC-1158-917B-CDDA-83DE16D8A403}"/>
              </a:ext>
            </a:extLst>
          </p:cNvPr>
          <p:cNvSpPr/>
          <p:nvPr/>
        </p:nvSpPr>
        <p:spPr>
          <a:xfrm>
            <a:off x="5552536" y="3826867"/>
            <a:ext cx="4600755" cy="828136"/>
          </a:xfrm>
          <a:prstGeom prst="rect">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843327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16</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927340"/>
            <a:ext cx="10515600" cy="5249624"/>
          </a:xfrm>
        </p:spPr>
        <p:txBody>
          <a:bodyPr>
            <a:normAutofit lnSpcReduction="10000"/>
          </a:bodyPr>
          <a:lstStyle/>
          <a:p>
            <a:r>
              <a:rPr lang="en-US" dirty="0">
                <a:latin typeface="Nunito Sans" pitchFamily="2" charset="0"/>
              </a:rPr>
              <a:t>Do I need authorisation from the land or property owner?</a:t>
            </a:r>
          </a:p>
          <a:p>
            <a:pPr marL="457200" lvl="1" indent="0">
              <a:buNone/>
            </a:pPr>
            <a:r>
              <a:rPr lang="en-US" sz="2000" dirty="0">
                <a:latin typeface="Nunito Sans" pitchFamily="2" charset="0"/>
              </a:rPr>
              <a:t>YES - Landowners Consent is an approval for work to be undertaken at the Project Location and must be submitted with your application. Consent not submitted at application stage will make applications in-eligible</a:t>
            </a:r>
            <a:r>
              <a:rPr lang="en-US" sz="1600" dirty="0">
                <a:latin typeface="Nunito Sans" pitchFamily="2" charset="0"/>
              </a:rPr>
              <a:t>.</a:t>
            </a:r>
            <a:br>
              <a:rPr lang="en-US" sz="1600" dirty="0">
                <a:latin typeface="Nunito Sans" pitchFamily="2" charset="0"/>
              </a:rPr>
            </a:br>
            <a:endParaRPr lang="en-US" sz="1600" dirty="0">
              <a:latin typeface="Nunito Sans" pitchFamily="2" charset="0"/>
            </a:endParaRPr>
          </a:p>
          <a:p>
            <a:r>
              <a:rPr lang="en-US" dirty="0">
                <a:latin typeface="Nunito Sans" pitchFamily="2" charset="0"/>
              </a:rPr>
              <a:t>Is there a special format required for Landowners Consent?</a:t>
            </a:r>
          </a:p>
          <a:p>
            <a:pPr marL="457200" lvl="1" indent="0">
              <a:buNone/>
            </a:pPr>
            <a:r>
              <a:rPr lang="en-US" sz="2000" dirty="0">
                <a:latin typeface="Nunito Sans" pitchFamily="2" charset="0"/>
              </a:rPr>
              <a:t>YES  - The Community Building Partnership Program have provided a template called Property  / Landowner's Consent Form which must be used. Third party consent notifications will not be accepted.</a:t>
            </a:r>
          </a:p>
          <a:p>
            <a:pPr marL="457200" lvl="1" indent="0">
              <a:buNone/>
            </a:pPr>
            <a:endParaRPr lang="en-US" sz="1600" dirty="0">
              <a:latin typeface="Nunito Sans" pitchFamily="2" charset="0"/>
            </a:endParaRPr>
          </a:p>
          <a:p>
            <a:r>
              <a:rPr lang="en-US" dirty="0">
                <a:latin typeface="Nunito Sans" pitchFamily="2" charset="0"/>
              </a:rPr>
              <a:t>Will in-principal Property  / Landowners Consent be acceptable at application stage?</a:t>
            </a:r>
          </a:p>
          <a:p>
            <a:pPr marL="457200" lvl="1" indent="0">
              <a:lnSpc>
                <a:spcPct val="100000"/>
              </a:lnSpc>
              <a:buNone/>
            </a:pPr>
            <a:r>
              <a:rPr lang="en-US" sz="2000" dirty="0">
                <a:latin typeface="Nunito Sans" pitchFamily="2" charset="0"/>
              </a:rPr>
              <a:t>NO - The Community Building Partnership Program requires consent for applicants to submit the grant application, and if successful, give consent for the proposed works identified in the applicant's application to proceed at the property listed on the Consent Form.</a:t>
            </a: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635"/>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409465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17</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0"/>
            <a:ext cx="10515600" cy="1325563"/>
          </a:xfrm>
        </p:spPr>
        <p:txBody>
          <a:bodyPr>
            <a:normAutofit/>
          </a:bodyPr>
          <a:lstStyle/>
          <a:p>
            <a:r>
              <a:rPr lang="en-US" sz="3600" b="1" dirty="0">
                <a:latin typeface="Nunito Sans" pitchFamily="2" charset="0"/>
              </a:rPr>
              <a:t>Development Application</a:t>
            </a:r>
            <a:endParaRPr lang="en-AU" sz="3600" b="1" dirty="0">
              <a:latin typeface="Nunito Sans" pitchFamily="2" charset="0"/>
            </a:endParaRPr>
          </a:p>
        </p:txBody>
      </p:sp>
      <p:sp>
        <p:nvSpPr>
          <p:cNvPr id="3" name="TextBox 2">
            <a:extLst>
              <a:ext uri="{FF2B5EF4-FFF2-40B4-BE49-F238E27FC236}">
                <a16:creationId xmlns:a16="http://schemas.microsoft.com/office/drawing/2014/main" id="{9F94F057-71D6-D718-B3BE-D18151F74A07}"/>
              </a:ext>
            </a:extLst>
          </p:cNvPr>
          <p:cNvSpPr txBox="1"/>
          <p:nvPr/>
        </p:nvSpPr>
        <p:spPr>
          <a:xfrm>
            <a:off x="838201" y="1429078"/>
            <a:ext cx="10515599" cy="954107"/>
          </a:xfrm>
          <a:prstGeom prst="rect">
            <a:avLst/>
          </a:prstGeom>
          <a:noFill/>
        </p:spPr>
        <p:txBody>
          <a:bodyPr wrap="square">
            <a:spAutoFit/>
          </a:bodyPr>
          <a:lstStyle/>
          <a:p>
            <a:r>
              <a:rPr lang="en-US" sz="2800" dirty="0">
                <a:latin typeface="Nunito Sans" pitchFamily="2" charset="0"/>
              </a:rPr>
              <a:t>Acceptable evidence of development application determination approval or exemption.</a:t>
            </a:r>
            <a:endParaRPr lang="en-AU" sz="2800" dirty="0">
              <a:latin typeface="Nunito Sans" pitchFamily="2" charset="0"/>
            </a:endParaRPr>
          </a:p>
        </p:txBody>
      </p:sp>
    </p:spTree>
    <p:extLst>
      <p:ext uri="{BB962C8B-B14F-4D97-AF65-F5344CB8AC3E}">
        <p14:creationId xmlns:p14="http://schemas.microsoft.com/office/powerpoint/2010/main" val="78925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18</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950976"/>
            <a:ext cx="10792968" cy="5396230"/>
          </a:xfrm>
        </p:spPr>
        <p:txBody>
          <a:bodyPr>
            <a:normAutofit/>
          </a:bodyPr>
          <a:lstStyle/>
          <a:p>
            <a:r>
              <a:rPr lang="en-US" dirty="0">
                <a:latin typeface="Nunito Sans" pitchFamily="2" charset="0"/>
              </a:rPr>
              <a:t>How do I know that my project requires a Development Application (DA) from Council?</a:t>
            </a:r>
          </a:p>
          <a:p>
            <a:pPr marL="457200" lvl="1" indent="0">
              <a:buNone/>
            </a:pPr>
            <a:r>
              <a:rPr lang="en-US" sz="2000" dirty="0">
                <a:latin typeface="Nunito Sans" pitchFamily="2" charset="0"/>
              </a:rPr>
              <a:t>All applications that seek to build, upgrade or repair facilities, must contact their local Council to ask if their project requires a Development Application or is exempt from a Development Application. </a:t>
            </a:r>
            <a:br>
              <a:rPr lang="en-US" sz="1600" dirty="0">
                <a:latin typeface="Nunito Sans" pitchFamily="2" charset="0"/>
              </a:rPr>
            </a:br>
            <a:endParaRPr lang="en-US" sz="1600" dirty="0">
              <a:latin typeface="Nunito Sans" pitchFamily="2" charset="0"/>
            </a:endParaRPr>
          </a:p>
          <a:p>
            <a:r>
              <a:rPr lang="en-US" dirty="0">
                <a:latin typeface="Nunito Sans" pitchFamily="2" charset="0"/>
              </a:rPr>
              <a:t>If the Council has confirmed my project requires a DA, how do I proceed?</a:t>
            </a:r>
          </a:p>
          <a:p>
            <a:pPr marL="457200" lvl="1" indent="0">
              <a:buNone/>
            </a:pPr>
            <a:r>
              <a:rPr lang="en-US" sz="2000" dirty="0">
                <a:latin typeface="Nunito Sans" pitchFamily="2" charset="0"/>
              </a:rPr>
              <a:t>The Community Building Partnership Program requires evidence of Development Application Approval at application stage of the grant. </a:t>
            </a:r>
            <a:br>
              <a:rPr lang="en-US" sz="2000" dirty="0">
                <a:latin typeface="Nunito Sans" pitchFamily="2" charset="0"/>
              </a:rPr>
            </a:br>
            <a:br>
              <a:rPr lang="en-US" sz="2000" dirty="0">
                <a:latin typeface="Nunito Sans" pitchFamily="2" charset="0"/>
              </a:rPr>
            </a:br>
            <a:r>
              <a:rPr lang="en-US" sz="2000" b="1" dirty="0">
                <a:latin typeface="Nunito Sans" pitchFamily="2" charset="0"/>
              </a:rPr>
              <a:t>Given that the average time for a Development Application approval in NSW is between 21 and 90 days after submission of the application, this process may exclude you from this grant round.  </a:t>
            </a:r>
            <a:br>
              <a:rPr lang="en-US" sz="2000" b="1" dirty="0">
                <a:latin typeface="Nunito Sans" pitchFamily="2" charset="0"/>
              </a:rPr>
            </a:br>
            <a:br>
              <a:rPr lang="en-US" sz="2000" b="1" dirty="0">
                <a:latin typeface="Nunito Sans" pitchFamily="2" charset="0"/>
              </a:rPr>
            </a:br>
            <a:r>
              <a:rPr lang="en-US" sz="2000" dirty="0">
                <a:latin typeface="Nunito Sans" pitchFamily="2" charset="0"/>
              </a:rPr>
              <a:t>This should not stop you, as the Community Building Partnership Program have announced another round commencing in September 2025.</a:t>
            </a:r>
          </a:p>
          <a:p>
            <a:pPr marL="457200" lvl="1" indent="0">
              <a:buNone/>
            </a:pPr>
            <a:endParaRPr lang="en-US" sz="16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808467"/>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297563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19</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808467"/>
            <a:ext cx="10792968" cy="5547883"/>
          </a:xfrm>
        </p:spPr>
        <p:txBody>
          <a:bodyPr>
            <a:normAutofit/>
          </a:bodyPr>
          <a:lstStyle/>
          <a:p>
            <a:pPr marL="457200" lvl="1" indent="0">
              <a:buNone/>
            </a:pPr>
            <a:endParaRPr lang="en-US" sz="1600" dirty="0">
              <a:latin typeface="Nunito Sans" pitchFamily="2" charset="0"/>
            </a:endParaRPr>
          </a:p>
          <a:p>
            <a:r>
              <a:rPr lang="en-US" dirty="0">
                <a:latin typeface="Nunito Sans" pitchFamily="2" charset="0"/>
              </a:rPr>
              <a:t>If the Council has confirmed that my project is DA exempt, how do I proceed?</a:t>
            </a:r>
          </a:p>
          <a:p>
            <a:pPr marL="457200" lvl="1" indent="0">
              <a:lnSpc>
                <a:spcPct val="100000"/>
              </a:lnSpc>
              <a:buNone/>
            </a:pPr>
            <a:endParaRPr lang="en-US" sz="2000" dirty="0">
              <a:latin typeface="Nunito Sans" pitchFamily="2" charset="0"/>
            </a:endParaRPr>
          </a:p>
          <a:p>
            <a:pPr marL="457200" lvl="1" indent="0">
              <a:lnSpc>
                <a:spcPct val="100000"/>
              </a:lnSpc>
              <a:buNone/>
            </a:pPr>
            <a:r>
              <a:rPr lang="en-US" sz="2000" dirty="0">
                <a:latin typeface="Nunito Sans" pitchFamily="2" charset="0"/>
              </a:rPr>
              <a:t>The Council will provide you with written evidence that your project scope is exempt from a DA.  </a:t>
            </a:r>
          </a:p>
          <a:p>
            <a:pPr marL="457200" lvl="1" indent="0">
              <a:lnSpc>
                <a:spcPct val="100000"/>
              </a:lnSpc>
              <a:buNone/>
            </a:pPr>
            <a:endParaRPr lang="en-US" sz="2000" dirty="0">
              <a:latin typeface="Nunito Sans" pitchFamily="2" charset="0"/>
            </a:endParaRPr>
          </a:p>
          <a:p>
            <a:pPr marL="457200" lvl="1" indent="0">
              <a:lnSpc>
                <a:spcPct val="100000"/>
              </a:lnSpc>
              <a:buNone/>
            </a:pPr>
            <a:r>
              <a:rPr lang="en-US" sz="2000" dirty="0">
                <a:latin typeface="Nunito Sans" pitchFamily="2" charset="0"/>
              </a:rPr>
              <a:t>Supporting Documentation is required at Application Stage of this grant.</a:t>
            </a: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17653"/>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3550152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8F76E-B827-CCED-F8EB-B6E615B59456}"/>
              </a:ext>
            </a:extLst>
          </p:cNvPr>
          <p:cNvSpPr>
            <a:spLocks noGrp="1"/>
          </p:cNvSpPr>
          <p:nvPr>
            <p:ph type="title"/>
          </p:nvPr>
        </p:nvSpPr>
        <p:spPr>
          <a:xfrm>
            <a:off x="838200" y="136525"/>
            <a:ext cx="10515600" cy="1325563"/>
          </a:xfrm>
        </p:spPr>
        <p:txBody>
          <a:bodyPr>
            <a:normAutofit/>
          </a:bodyPr>
          <a:lstStyle/>
          <a:p>
            <a:r>
              <a:rPr lang="en-AU" sz="4000" b="1" dirty="0">
                <a:latin typeface="Nunito Sans" pitchFamily="2" charset="0"/>
              </a:rPr>
              <a:t>Introduction</a:t>
            </a:r>
          </a:p>
        </p:txBody>
      </p:sp>
      <p:sp>
        <p:nvSpPr>
          <p:cNvPr id="3" name="Content Placeholder 2">
            <a:extLst>
              <a:ext uri="{FF2B5EF4-FFF2-40B4-BE49-F238E27FC236}">
                <a16:creationId xmlns:a16="http://schemas.microsoft.com/office/drawing/2014/main" id="{5C1DF450-186C-FD6D-E385-4829515749A3}"/>
              </a:ext>
            </a:extLst>
          </p:cNvPr>
          <p:cNvSpPr>
            <a:spLocks noGrp="1"/>
          </p:cNvSpPr>
          <p:nvPr>
            <p:ph idx="1"/>
          </p:nvPr>
        </p:nvSpPr>
        <p:spPr>
          <a:xfrm>
            <a:off x="838200" y="1388853"/>
            <a:ext cx="11039856" cy="4537944"/>
          </a:xfrm>
        </p:spPr>
        <p:txBody>
          <a:bodyPr/>
          <a:lstStyle/>
          <a:p>
            <a:pPr marL="0" indent="0">
              <a:buNone/>
            </a:pPr>
            <a:r>
              <a:rPr lang="en-AU" dirty="0">
                <a:latin typeface="Nunito Sans" pitchFamily="2" charset="0"/>
              </a:rPr>
              <a:t>Meet Scouts NSW Grants Team:</a:t>
            </a:r>
            <a:br>
              <a:rPr lang="en-AU" sz="3600" dirty="0">
                <a:latin typeface="Nunito Sans" pitchFamily="2" charset="0"/>
              </a:rPr>
            </a:br>
            <a:endParaRPr lang="en-AU" sz="3600" dirty="0">
              <a:latin typeface="Nunito Sans" pitchFamily="2" charset="0"/>
            </a:endParaRPr>
          </a:p>
          <a:p>
            <a:pPr lvl="1"/>
            <a:r>
              <a:rPr lang="en-AU" dirty="0">
                <a:latin typeface="Nunito Sans" pitchFamily="2" charset="0"/>
              </a:rPr>
              <a:t>Kim Kingston – Grants Manager (</a:t>
            </a:r>
            <a:r>
              <a:rPr lang="en-AU" dirty="0">
                <a:solidFill>
                  <a:schemeClr val="accent5"/>
                </a:solidFill>
                <a:latin typeface="Nunito Sans" pitchFamily="2" charset="0"/>
                <a:hlinkClick r:id="rId2">
                  <a:extLst>
                    <a:ext uri="{A12FA001-AC4F-418D-AE19-62706E023703}">
                      <ahyp:hlinkClr xmlns:ahyp="http://schemas.microsoft.com/office/drawing/2018/hyperlinkcolor" val="tx"/>
                    </a:ext>
                  </a:extLst>
                </a:hlinkClick>
              </a:rPr>
              <a:t>kim.kingston@nsw.scouts.com.au</a:t>
            </a:r>
            <a:r>
              <a:rPr lang="en-AU" dirty="0">
                <a:latin typeface="Nunito Sans" pitchFamily="2" charset="0"/>
              </a:rPr>
              <a:t>)</a:t>
            </a:r>
            <a:br>
              <a:rPr lang="en-AU" dirty="0">
                <a:latin typeface="Nunito Sans" pitchFamily="2" charset="0"/>
              </a:rPr>
            </a:br>
            <a:endParaRPr lang="en-AU" dirty="0">
              <a:latin typeface="Nunito Sans" pitchFamily="2" charset="0"/>
            </a:endParaRPr>
          </a:p>
          <a:p>
            <a:pPr lvl="1"/>
            <a:r>
              <a:rPr lang="en-AU" dirty="0">
                <a:latin typeface="Nunito Sans" pitchFamily="2" charset="0"/>
              </a:rPr>
              <a:t>Udam Amarasena – Grants Officer (</a:t>
            </a:r>
            <a:r>
              <a:rPr lang="en-AU" dirty="0">
                <a:solidFill>
                  <a:schemeClr val="accent5"/>
                </a:solidFill>
                <a:latin typeface="Nunito Sans" pitchFamily="2" charset="0"/>
                <a:hlinkClick r:id="rId3">
                  <a:extLst>
                    <a:ext uri="{A12FA001-AC4F-418D-AE19-62706E023703}">
                      <ahyp:hlinkClr xmlns:ahyp="http://schemas.microsoft.com/office/drawing/2018/hyperlinkcolor" val="tx"/>
                    </a:ext>
                  </a:extLst>
                </a:hlinkClick>
              </a:rPr>
              <a:t>udam.amarasena@nsw.scouts.com.au</a:t>
            </a:r>
            <a:r>
              <a:rPr lang="en-AU" dirty="0">
                <a:latin typeface="Nunito Sans" pitchFamily="2" charset="0"/>
              </a:rPr>
              <a:t>) </a:t>
            </a:r>
            <a:br>
              <a:rPr lang="en-AU" dirty="0">
                <a:latin typeface="Nunito Sans" pitchFamily="2" charset="0"/>
              </a:rPr>
            </a:br>
            <a:endParaRPr lang="en-AU" sz="3200" dirty="0">
              <a:latin typeface="Nunito Sans" pitchFamily="2" charset="0"/>
            </a:endParaRPr>
          </a:p>
          <a:p>
            <a:pPr marL="0" indent="0">
              <a:buNone/>
            </a:pPr>
            <a:r>
              <a:rPr lang="en-AU" dirty="0">
                <a:latin typeface="Nunito Sans" pitchFamily="2" charset="0"/>
              </a:rPr>
              <a:t>What is the purpose of this video series?</a:t>
            </a:r>
          </a:p>
          <a:p>
            <a:pPr marL="457200" lvl="1" indent="0">
              <a:buNone/>
            </a:pPr>
            <a:endParaRPr lang="en-AU" sz="2800" dirty="0">
              <a:latin typeface="Nunito Sans" pitchFamily="2" charset="0"/>
            </a:endParaRPr>
          </a:p>
        </p:txBody>
      </p:sp>
      <p:sp>
        <p:nvSpPr>
          <p:cNvPr id="4" name="Slide Number Placeholder 3">
            <a:extLst>
              <a:ext uri="{FF2B5EF4-FFF2-40B4-BE49-F238E27FC236}">
                <a16:creationId xmlns:a16="http://schemas.microsoft.com/office/drawing/2014/main" id="{E7DF75C2-37F6-148F-0AF6-235551037A96}"/>
              </a:ext>
            </a:extLst>
          </p:cNvPr>
          <p:cNvSpPr>
            <a:spLocks noGrp="1"/>
          </p:cNvSpPr>
          <p:nvPr>
            <p:ph type="sldNum" sz="quarter" idx="12"/>
          </p:nvPr>
        </p:nvSpPr>
        <p:spPr/>
        <p:txBody>
          <a:bodyPr/>
          <a:lstStyle/>
          <a:p>
            <a:fld id="{0D8248DB-724B-44FE-8637-4F74E983E1E2}" type="slidenum">
              <a:rPr lang="en-AU" smtClean="0"/>
              <a:pPr/>
              <a:t>2</a:t>
            </a:fld>
            <a:endParaRPr lang="en-AU" dirty="0"/>
          </a:p>
        </p:txBody>
      </p:sp>
    </p:spTree>
    <p:extLst>
      <p:ext uri="{BB962C8B-B14F-4D97-AF65-F5344CB8AC3E}">
        <p14:creationId xmlns:p14="http://schemas.microsoft.com/office/powerpoint/2010/main" val="2188444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20</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0"/>
            <a:ext cx="10515600" cy="1325563"/>
          </a:xfrm>
        </p:spPr>
        <p:txBody>
          <a:bodyPr>
            <a:normAutofit/>
          </a:bodyPr>
          <a:lstStyle/>
          <a:p>
            <a:r>
              <a:rPr lang="en-US" sz="3600" b="1" dirty="0">
                <a:latin typeface="Nunito Sans" pitchFamily="2" charset="0"/>
              </a:rPr>
              <a:t>Insurance consideration</a:t>
            </a:r>
            <a:endParaRPr lang="en-AU" sz="3600" b="1" dirty="0">
              <a:latin typeface="Nunito Sans" pitchFamily="2" charset="0"/>
            </a:endParaRPr>
          </a:p>
        </p:txBody>
      </p:sp>
      <p:sp>
        <p:nvSpPr>
          <p:cNvPr id="3" name="TextBox 2">
            <a:extLst>
              <a:ext uri="{FF2B5EF4-FFF2-40B4-BE49-F238E27FC236}">
                <a16:creationId xmlns:a16="http://schemas.microsoft.com/office/drawing/2014/main" id="{9F94F057-71D6-D718-B3BE-D18151F74A07}"/>
              </a:ext>
            </a:extLst>
          </p:cNvPr>
          <p:cNvSpPr txBox="1"/>
          <p:nvPr/>
        </p:nvSpPr>
        <p:spPr>
          <a:xfrm>
            <a:off x="838201" y="1429078"/>
            <a:ext cx="10515599" cy="3108543"/>
          </a:xfrm>
          <a:prstGeom prst="rect">
            <a:avLst/>
          </a:prstGeom>
          <a:noFill/>
        </p:spPr>
        <p:txBody>
          <a:bodyPr wrap="square">
            <a:spAutoFit/>
          </a:bodyPr>
          <a:lstStyle/>
          <a:p>
            <a:r>
              <a:rPr lang="en-US" sz="2800" dirty="0">
                <a:latin typeface="Nunito Sans" pitchFamily="2" charset="0"/>
              </a:rPr>
              <a:t>It may be a condition of the Landowner that you review your insurance coverage of your hall with respect to the proposed refurbishment upon acquittal of the approved grant. </a:t>
            </a:r>
          </a:p>
          <a:p>
            <a:endParaRPr lang="en-US" sz="2800" dirty="0">
              <a:latin typeface="Nunito Sans" pitchFamily="2" charset="0"/>
            </a:endParaRPr>
          </a:p>
          <a:p>
            <a:r>
              <a:rPr lang="en-US" sz="2800" dirty="0">
                <a:latin typeface="Nunito Sans" pitchFamily="2" charset="0"/>
              </a:rPr>
              <a:t>Please reach out to the Scouts NSW Insurance Team to ensure you have optimised your insurance -  </a:t>
            </a:r>
            <a:r>
              <a:rPr lang="en-US" sz="2800" u="sng"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insurance@nsw.scouts.com.au</a:t>
            </a:r>
            <a:r>
              <a:rPr lang="en-US" sz="2800" u="sng" dirty="0">
                <a:solidFill>
                  <a:schemeClr val="tx1">
                    <a:lumMod val="50000"/>
                  </a:schemeClr>
                </a:solidFill>
                <a:latin typeface="Nunito Sans" pitchFamily="2" charset="0"/>
              </a:rPr>
              <a:t>  </a:t>
            </a:r>
            <a:endParaRPr lang="en-AU" sz="2800" u="sng" dirty="0">
              <a:solidFill>
                <a:schemeClr val="tx1">
                  <a:lumMod val="50000"/>
                </a:schemeClr>
              </a:solidFill>
              <a:latin typeface="Nunito Sans" pitchFamily="2" charset="0"/>
            </a:endParaRPr>
          </a:p>
        </p:txBody>
      </p:sp>
    </p:spTree>
    <p:extLst>
      <p:ext uri="{BB962C8B-B14F-4D97-AF65-F5344CB8AC3E}">
        <p14:creationId xmlns:p14="http://schemas.microsoft.com/office/powerpoint/2010/main" val="2759748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21</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155940"/>
            <a:ext cx="10515600" cy="5021023"/>
          </a:xfrm>
        </p:spPr>
        <p:txBody>
          <a:bodyPr>
            <a:normAutofit/>
          </a:bodyPr>
          <a:lstStyle/>
          <a:p>
            <a:r>
              <a:rPr lang="en-US" dirty="0">
                <a:latin typeface="Nunito Sans" pitchFamily="2" charset="0"/>
              </a:rPr>
              <a:t>Can the insurance cost be included in the proposed grant application?</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NO - Insurance cost are deemed to be on-going maintenance costs and are ineligible project expenditure.</a:t>
            </a:r>
            <a:br>
              <a:rPr lang="en-US" sz="1600" dirty="0">
                <a:latin typeface="Nunito Sans" pitchFamily="2" charset="0"/>
              </a:rPr>
            </a:br>
            <a:endParaRPr lang="en-US" sz="16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730327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22</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0"/>
            <a:ext cx="10515600" cy="1325563"/>
          </a:xfrm>
        </p:spPr>
        <p:txBody>
          <a:bodyPr>
            <a:normAutofit/>
          </a:bodyPr>
          <a:lstStyle/>
          <a:p>
            <a:r>
              <a:rPr lang="en-US" sz="3600" b="1" dirty="0">
                <a:latin typeface="Nunito Sans" pitchFamily="2" charset="0"/>
              </a:rPr>
              <a:t>Public Liability Insurance</a:t>
            </a:r>
            <a:endParaRPr lang="en-AU" sz="3600" b="1" dirty="0">
              <a:latin typeface="Nunito Sans" pitchFamily="2" charset="0"/>
            </a:endParaRPr>
          </a:p>
        </p:txBody>
      </p:sp>
      <p:sp>
        <p:nvSpPr>
          <p:cNvPr id="3" name="TextBox 2">
            <a:extLst>
              <a:ext uri="{FF2B5EF4-FFF2-40B4-BE49-F238E27FC236}">
                <a16:creationId xmlns:a16="http://schemas.microsoft.com/office/drawing/2014/main" id="{9F94F057-71D6-D718-B3BE-D18151F74A07}"/>
              </a:ext>
            </a:extLst>
          </p:cNvPr>
          <p:cNvSpPr txBox="1"/>
          <p:nvPr/>
        </p:nvSpPr>
        <p:spPr>
          <a:xfrm>
            <a:off x="838201" y="1429078"/>
            <a:ext cx="10515599" cy="2677656"/>
          </a:xfrm>
          <a:prstGeom prst="rect">
            <a:avLst/>
          </a:prstGeom>
          <a:noFill/>
        </p:spPr>
        <p:txBody>
          <a:bodyPr wrap="square">
            <a:spAutoFit/>
          </a:bodyPr>
          <a:lstStyle/>
          <a:p>
            <a:r>
              <a:rPr lang="en-US" sz="2800" dirty="0">
                <a:latin typeface="Nunito Sans" pitchFamily="2" charset="0"/>
              </a:rPr>
              <a:t>Valid Certificate of Currency for Public Liability Insurance in the name of The Scout Association of Australia – NSW Branch for at least $5M.</a:t>
            </a:r>
          </a:p>
          <a:p>
            <a:endParaRPr lang="en-US" sz="2800" u="sng" dirty="0">
              <a:latin typeface="Nunito Sans" pitchFamily="2" charset="0"/>
            </a:endParaRPr>
          </a:p>
          <a:p>
            <a:r>
              <a:rPr lang="en-AU" sz="2800" dirty="0">
                <a:latin typeface="Nunito Sans" pitchFamily="2" charset="0"/>
              </a:rPr>
              <a:t>Web link - </a:t>
            </a:r>
            <a:r>
              <a:rPr lang="en-AU" sz="28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https://nsw.scouts.com.au/members-services/policies-and-resources/insurance-information/</a:t>
            </a:r>
            <a:r>
              <a:rPr lang="en-AU" sz="2800" dirty="0">
                <a:solidFill>
                  <a:schemeClr val="tx1">
                    <a:lumMod val="50000"/>
                  </a:schemeClr>
                </a:solidFill>
                <a:latin typeface="Nunito Sans" pitchFamily="2" charset="0"/>
              </a:rPr>
              <a:t> </a:t>
            </a:r>
            <a:endParaRPr lang="en-US" sz="2800" dirty="0">
              <a:solidFill>
                <a:schemeClr val="tx1">
                  <a:lumMod val="50000"/>
                </a:schemeClr>
              </a:solidFill>
              <a:latin typeface="Nunito Sans" pitchFamily="2" charset="0"/>
            </a:endParaRPr>
          </a:p>
        </p:txBody>
      </p:sp>
    </p:spTree>
    <p:extLst>
      <p:ext uri="{BB962C8B-B14F-4D97-AF65-F5344CB8AC3E}">
        <p14:creationId xmlns:p14="http://schemas.microsoft.com/office/powerpoint/2010/main" val="2135540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23</a:t>
            </a:fld>
            <a:endParaRPr lang="en-AU" dirty="0"/>
          </a:p>
        </p:txBody>
      </p:sp>
      <p:pic>
        <p:nvPicPr>
          <p:cNvPr id="3" name="Picture 2">
            <a:extLst>
              <a:ext uri="{FF2B5EF4-FFF2-40B4-BE49-F238E27FC236}">
                <a16:creationId xmlns:a16="http://schemas.microsoft.com/office/drawing/2014/main" id="{503A3116-CA96-DBF4-D5BF-9A7EF40B55A8}"/>
              </a:ext>
            </a:extLst>
          </p:cNvPr>
          <p:cNvPicPr>
            <a:picLocks noChangeAspect="1"/>
          </p:cNvPicPr>
          <p:nvPr/>
        </p:nvPicPr>
        <p:blipFill>
          <a:blip r:embed="rId2"/>
          <a:stretch>
            <a:fillRect/>
          </a:stretch>
        </p:blipFill>
        <p:spPr>
          <a:xfrm>
            <a:off x="4963186" y="66611"/>
            <a:ext cx="6028046" cy="6389053"/>
          </a:xfrm>
          <a:prstGeom prst="rect">
            <a:avLst/>
          </a:prstGeom>
          <a:ln>
            <a:solidFill>
              <a:schemeClr val="tx1">
                <a:lumMod val="75000"/>
              </a:schemeClr>
            </a:solidFill>
          </a:ln>
        </p:spPr>
      </p:pic>
      <p:sp>
        <p:nvSpPr>
          <p:cNvPr id="6" name="Title 4">
            <a:extLst>
              <a:ext uri="{FF2B5EF4-FFF2-40B4-BE49-F238E27FC236}">
                <a16:creationId xmlns:a16="http://schemas.microsoft.com/office/drawing/2014/main" id="{9B3176EC-212B-CDC8-4CDA-C81869F869F5}"/>
              </a:ext>
            </a:extLst>
          </p:cNvPr>
          <p:cNvSpPr>
            <a:spLocks noGrp="1"/>
          </p:cNvSpPr>
          <p:nvPr>
            <p:ph type="title"/>
          </p:nvPr>
        </p:nvSpPr>
        <p:spPr>
          <a:xfrm>
            <a:off x="0" y="1880653"/>
            <a:ext cx="12192000" cy="2777705"/>
          </a:xfrm>
        </p:spPr>
        <p:txBody>
          <a:bodyPr>
            <a:normAutofit/>
          </a:bodyPr>
          <a:lstStyle/>
          <a:p>
            <a:r>
              <a:rPr lang="en-US" sz="3600" b="1" dirty="0">
                <a:latin typeface="Nunito Sans" pitchFamily="2" charset="0"/>
              </a:rPr>
              <a:t>Scouts NSW - </a:t>
            </a:r>
            <a:br>
              <a:rPr lang="en-US" sz="3600" b="1" dirty="0">
                <a:latin typeface="Nunito Sans" pitchFamily="2" charset="0"/>
              </a:rPr>
            </a:br>
            <a:r>
              <a:rPr lang="en-US" sz="3600" b="1" dirty="0">
                <a:latin typeface="Nunito Sans" pitchFamily="2" charset="0"/>
              </a:rPr>
              <a:t>Certificate of Currency</a:t>
            </a:r>
            <a:endParaRPr lang="en-AU" sz="3600" b="1" dirty="0">
              <a:latin typeface="Nunito Sans" pitchFamily="2" charset="0"/>
            </a:endParaRPr>
          </a:p>
        </p:txBody>
      </p:sp>
    </p:spTree>
    <p:extLst>
      <p:ext uri="{BB962C8B-B14F-4D97-AF65-F5344CB8AC3E}">
        <p14:creationId xmlns:p14="http://schemas.microsoft.com/office/powerpoint/2010/main" val="37918379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24</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0"/>
            <a:ext cx="10515600" cy="1325563"/>
          </a:xfrm>
        </p:spPr>
        <p:txBody>
          <a:bodyPr>
            <a:normAutofit/>
          </a:bodyPr>
          <a:lstStyle/>
          <a:p>
            <a:r>
              <a:rPr lang="en-US" sz="3600" b="1" dirty="0">
                <a:latin typeface="Nunito Sans" pitchFamily="2" charset="0"/>
              </a:rPr>
              <a:t>Project Budget</a:t>
            </a:r>
            <a:endParaRPr lang="en-AU" sz="3600" b="1" dirty="0">
              <a:latin typeface="Nunito Sans" pitchFamily="2" charset="0"/>
            </a:endParaRPr>
          </a:p>
        </p:txBody>
      </p:sp>
      <p:sp>
        <p:nvSpPr>
          <p:cNvPr id="3" name="TextBox 2">
            <a:extLst>
              <a:ext uri="{FF2B5EF4-FFF2-40B4-BE49-F238E27FC236}">
                <a16:creationId xmlns:a16="http://schemas.microsoft.com/office/drawing/2014/main" id="{9F94F057-71D6-D718-B3BE-D18151F74A07}"/>
              </a:ext>
            </a:extLst>
          </p:cNvPr>
          <p:cNvSpPr txBox="1"/>
          <p:nvPr/>
        </p:nvSpPr>
        <p:spPr>
          <a:xfrm>
            <a:off x="838201" y="1429078"/>
            <a:ext cx="10515599" cy="3539430"/>
          </a:xfrm>
          <a:prstGeom prst="rect">
            <a:avLst/>
          </a:prstGeom>
          <a:noFill/>
        </p:spPr>
        <p:txBody>
          <a:bodyPr wrap="square">
            <a:spAutoFit/>
          </a:bodyPr>
          <a:lstStyle/>
          <a:p>
            <a:r>
              <a:rPr lang="en-US" sz="2800" dirty="0">
                <a:latin typeface="Nunito Sans" pitchFamily="2" charset="0"/>
              </a:rPr>
              <a:t>A detailed Project Budget for the full requested amount with quotes inclusive of GST.</a:t>
            </a:r>
          </a:p>
          <a:p>
            <a:endParaRPr lang="en-US" sz="2800" dirty="0">
              <a:latin typeface="Nunito Sans" pitchFamily="2" charset="0"/>
            </a:endParaRPr>
          </a:p>
          <a:p>
            <a:r>
              <a:rPr lang="en-US" sz="2800" dirty="0">
                <a:latin typeface="Nunito Sans" pitchFamily="2" charset="0"/>
              </a:rPr>
              <a:t>Voluntary labour and donated materials are allowed as part of a not-for-profit organisation’s contribution to the cost of a project. </a:t>
            </a:r>
          </a:p>
          <a:p>
            <a:endParaRPr lang="en-US" sz="2800" dirty="0">
              <a:latin typeface="Nunito Sans" pitchFamily="2" charset="0"/>
            </a:endParaRPr>
          </a:p>
          <a:p>
            <a:r>
              <a:rPr lang="en-US" sz="2800" dirty="0">
                <a:latin typeface="Nunito Sans" pitchFamily="2" charset="0"/>
              </a:rPr>
              <a:t>Voluntary labour and donated materials, including estimated value, should be provide in the project budget.</a:t>
            </a:r>
          </a:p>
        </p:txBody>
      </p:sp>
    </p:spTree>
    <p:extLst>
      <p:ext uri="{BB962C8B-B14F-4D97-AF65-F5344CB8AC3E}">
        <p14:creationId xmlns:p14="http://schemas.microsoft.com/office/powerpoint/2010/main" val="31619238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25</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927340"/>
            <a:ext cx="10515600" cy="5249624"/>
          </a:xfrm>
        </p:spPr>
        <p:txBody>
          <a:bodyPr>
            <a:normAutofit/>
          </a:bodyPr>
          <a:lstStyle/>
          <a:p>
            <a:r>
              <a:rPr lang="en-US" dirty="0">
                <a:latin typeface="Nunito Sans" pitchFamily="2" charset="0"/>
              </a:rPr>
              <a:t>How much money are your requesting from this grant program?</a:t>
            </a:r>
          </a:p>
          <a:p>
            <a:pPr marL="457200" lvl="1" indent="0">
              <a:buNone/>
            </a:pPr>
            <a:r>
              <a:rPr lang="en-US" sz="2000" dirty="0">
                <a:latin typeface="Nunito Sans" pitchFamily="2" charset="0"/>
              </a:rPr>
              <a:t>This question refers to the CBP contribution to your project. This will include the Project Management Fee of 5%. This amount must be inclusive of GST.</a:t>
            </a:r>
            <a:br>
              <a:rPr lang="en-US" sz="2000" dirty="0">
                <a:latin typeface="Nunito Sans" pitchFamily="2" charset="0"/>
              </a:rPr>
            </a:br>
            <a:endParaRPr lang="en-US" sz="2000" dirty="0">
              <a:latin typeface="Nunito Sans" pitchFamily="2" charset="0"/>
            </a:endParaRPr>
          </a:p>
          <a:p>
            <a:r>
              <a:rPr lang="en-US" dirty="0">
                <a:latin typeface="Nunito Sans" pitchFamily="2" charset="0"/>
              </a:rPr>
              <a:t>What is the estimated total cost of your project?</a:t>
            </a:r>
          </a:p>
          <a:p>
            <a:pPr marL="457200" lvl="1" indent="0">
              <a:buNone/>
            </a:pPr>
            <a:r>
              <a:rPr lang="en-US" sz="2000" dirty="0">
                <a:latin typeface="Nunito Sans" pitchFamily="2" charset="0"/>
              </a:rPr>
              <a:t>What is the total estimated cost to complete your project including, contractors and project management fee. This estimated number may be more than you are requesting from CBP but NOT less.</a:t>
            </a:r>
          </a:p>
          <a:p>
            <a:pPr marL="457200" lvl="1" indent="0">
              <a:buNone/>
            </a:pPr>
            <a:endParaRPr lang="en-US" sz="2000" dirty="0">
              <a:latin typeface="Nunito Sans" pitchFamily="2" charset="0"/>
            </a:endParaRPr>
          </a:p>
          <a:p>
            <a:r>
              <a:rPr lang="en-US" dirty="0">
                <a:latin typeface="Nunito Sans" pitchFamily="2" charset="0"/>
              </a:rPr>
              <a:t>Would you like to nominate a partial funding amount?</a:t>
            </a:r>
          </a:p>
          <a:p>
            <a:pPr marL="457200" lvl="1" indent="0">
              <a:lnSpc>
                <a:spcPct val="100000"/>
              </a:lnSpc>
              <a:buNone/>
            </a:pPr>
            <a:r>
              <a:rPr lang="en-US" sz="2000" dirty="0">
                <a:latin typeface="Nunito Sans" pitchFamily="2" charset="0"/>
              </a:rPr>
              <a:t>As there is only $450,000 to allocate in each electorate and CBP has noted that the average approval in the past two rounds was $20,000; it would be prudent for applicant who are seeking more than this amount to nominate partial funding.</a:t>
            </a: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1649666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26</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155940"/>
            <a:ext cx="10515600" cy="5021023"/>
          </a:xfrm>
        </p:spPr>
        <p:txBody>
          <a:bodyPr>
            <a:normAutofit/>
          </a:bodyPr>
          <a:lstStyle/>
          <a:p>
            <a:r>
              <a:rPr lang="en-US" dirty="0">
                <a:latin typeface="Nunito Sans" pitchFamily="2" charset="0"/>
              </a:rPr>
              <a:t>What part of the project will be completed with the partial funding you specified and completed by 3 August 2026?</a:t>
            </a:r>
          </a:p>
          <a:p>
            <a:pPr marL="457200" lvl="1" indent="0">
              <a:buNone/>
            </a:pPr>
            <a:r>
              <a:rPr lang="en-US" sz="2000" dirty="0">
                <a:latin typeface="Nunito Sans" pitchFamily="2" charset="0"/>
              </a:rPr>
              <a:t>Please contact the Grants Team and we will help you rescope your project. Please note, that Community Building Partnership have another round opening in September 2025.</a:t>
            </a:r>
            <a:br>
              <a:rPr lang="en-US" sz="2000" dirty="0">
                <a:latin typeface="Nunito Sans" pitchFamily="2" charset="0"/>
              </a:rPr>
            </a:br>
            <a:endParaRPr lang="en-US" sz="2000" dirty="0">
              <a:latin typeface="Nunito Sans" pitchFamily="2" charset="0"/>
            </a:endParaRPr>
          </a:p>
          <a:p>
            <a:r>
              <a:rPr lang="en-US" dirty="0">
                <a:latin typeface="Nunito Sans" pitchFamily="2" charset="0"/>
              </a:rPr>
              <a:t>Is your organisation making a cash contribution to this project?</a:t>
            </a:r>
          </a:p>
          <a:p>
            <a:pPr marL="457200" lvl="1" indent="0">
              <a:buNone/>
            </a:pPr>
            <a:r>
              <a:rPr lang="en-US" sz="2000" dirty="0">
                <a:latin typeface="Nunito Sans" pitchFamily="2" charset="0"/>
              </a:rPr>
              <a:t>We understand that a nominal cash contribution will set your application apart from others. If you decide to include a cash contribution, you must remember to include it in the Income side of the budget and also the expenditure.</a:t>
            </a:r>
          </a:p>
          <a:p>
            <a:pPr marL="457200" lvl="1" indent="0">
              <a:buNone/>
            </a:pPr>
            <a:endParaRPr lang="en-US" sz="2000" dirty="0">
              <a:latin typeface="Nunito Sans" pitchFamily="2" charset="0"/>
            </a:endParaRPr>
          </a:p>
          <a:p>
            <a:r>
              <a:rPr lang="en-US" dirty="0">
                <a:latin typeface="Nunito Sans" pitchFamily="2" charset="0"/>
              </a:rPr>
              <a:t>What is your organisation’s cash contribution to this project?</a:t>
            </a:r>
          </a:p>
          <a:p>
            <a:pPr marL="457200" lvl="1" indent="0">
              <a:lnSpc>
                <a:spcPct val="100000"/>
              </a:lnSpc>
              <a:buNone/>
            </a:pPr>
            <a:r>
              <a:rPr lang="en-US" sz="2000" dirty="0">
                <a:latin typeface="Nunito Sans" pitchFamily="2" charset="0"/>
              </a:rPr>
              <a:t>This may be a nominal amount.</a:t>
            </a: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772209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27</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155940"/>
            <a:ext cx="10515600" cy="5021023"/>
          </a:xfrm>
        </p:spPr>
        <p:txBody>
          <a:bodyPr>
            <a:normAutofit/>
          </a:bodyPr>
          <a:lstStyle/>
          <a:p>
            <a:r>
              <a:rPr lang="en-US" dirty="0">
                <a:latin typeface="Nunito Sans" pitchFamily="2" charset="0"/>
              </a:rPr>
              <a:t>What expenditure is not covered by this CBP funding?</a:t>
            </a:r>
          </a:p>
          <a:p>
            <a:pPr marL="457200" lvl="1" indent="0">
              <a:buNone/>
            </a:pPr>
            <a:r>
              <a:rPr lang="en-US" sz="2000" dirty="0">
                <a:latin typeface="Nunito Sans" pitchFamily="2" charset="0"/>
              </a:rPr>
              <a:t>Funding for workshops, training or facilitation; stage events or exhibit displays; filming or recording; operating costs or recurrent expenses such as staff costs, insurance, leases, bills clothing, consumables and disposables; delivery of programs and services; undertake studies or investigations; purchase land or building ( fixed asset).</a:t>
            </a:r>
          </a:p>
          <a:p>
            <a:pPr marL="457200" lvl="1" indent="0">
              <a:buNone/>
            </a:pPr>
            <a:endParaRPr lang="en-US" sz="1600" dirty="0">
              <a:latin typeface="Nunito Sans" pitchFamily="2" charset="0"/>
            </a:endParaRPr>
          </a:p>
          <a:p>
            <a:r>
              <a:rPr lang="en-US" dirty="0">
                <a:latin typeface="Nunito Sans" pitchFamily="2" charset="0"/>
              </a:rPr>
              <a:t>How do I break up the line items in the itemised expenditure table so that it relates to my project scope?</a:t>
            </a:r>
          </a:p>
          <a:p>
            <a:pPr marL="457200" lvl="1" indent="0">
              <a:lnSpc>
                <a:spcPct val="100000"/>
              </a:lnSpc>
              <a:buNone/>
            </a:pPr>
            <a:r>
              <a:rPr lang="en-US" sz="2000" dirty="0">
                <a:latin typeface="Nunito Sans" pitchFamily="2" charset="0"/>
              </a:rPr>
              <a:t>When your project is approved, the next step will be a Funding Agreement which will establish a scope of works based on the application submitted.  </a:t>
            </a:r>
            <a:br>
              <a:rPr lang="en-US" sz="2000" dirty="0">
                <a:latin typeface="Nunito Sans" pitchFamily="2" charset="0"/>
              </a:rPr>
            </a:br>
            <a:br>
              <a:rPr lang="en-US" sz="2000" dirty="0">
                <a:latin typeface="Nunito Sans" pitchFamily="2" charset="0"/>
              </a:rPr>
            </a:br>
            <a:r>
              <a:rPr lang="en-US" sz="2000" dirty="0">
                <a:latin typeface="Nunito Sans" pitchFamily="2" charset="0"/>
              </a:rPr>
              <a:t>Try to make the expenditure items as relevant to the scope of works and include Project Management Fee of 5% at the end.</a:t>
            </a:r>
          </a:p>
          <a:p>
            <a:pPr marL="457200" lvl="1" indent="0">
              <a:lnSpc>
                <a:spcPct val="100000"/>
              </a:lnSpc>
              <a:buNone/>
            </a:pPr>
            <a:endParaRPr lang="en-US" sz="1600" dirty="0">
              <a:latin typeface="Nunito Sans" pitchFamily="2" charset="0"/>
            </a:endParaRPr>
          </a:p>
          <a:p>
            <a:pPr marL="457200" lvl="1" indent="0">
              <a:lnSpc>
                <a:spcPct val="100000"/>
              </a:lnSpc>
              <a:buNone/>
            </a:pPr>
            <a:endParaRPr lang="en-AU" sz="28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3416650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28</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927339"/>
            <a:ext cx="10515600" cy="5249625"/>
          </a:xfrm>
        </p:spPr>
        <p:txBody>
          <a:bodyPr>
            <a:normAutofit/>
          </a:bodyPr>
          <a:lstStyle/>
          <a:p>
            <a:r>
              <a:rPr lang="en-US" dirty="0">
                <a:latin typeface="Nunito Sans" pitchFamily="2" charset="0"/>
              </a:rPr>
              <a:t>How can I accurately measure the time spent researching, obtaining quotes and writing up this grant application plus the time I will spend helping to manage this project, if approved, as a volunteer?</a:t>
            </a:r>
          </a:p>
          <a:p>
            <a:pPr marL="457200" lvl="1" indent="0">
              <a:buNone/>
            </a:pPr>
            <a:r>
              <a:rPr lang="en-US" sz="2000" b="1" dirty="0">
                <a:latin typeface="Nunito Sans" pitchFamily="2" charset="0"/>
              </a:rPr>
              <a:t>The Centre of Volunteering </a:t>
            </a:r>
            <a:r>
              <a:rPr lang="en-US" sz="2000" dirty="0">
                <a:latin typeface="Nunito Sans" pitchFamily="2" charset="0"/>
              </a:rPr>
              <a:t>website offers a recognised  Cost of Volunteering calculator. It is suggested an annual figure is used as projects are usually run over a year.</a:t>
            </a:r>
          </a:p>
          <a:p>
            <a:pPr marL="457200" lvl="1" indent="0">
              <a:buNone/>
            </a:pPr>
            <a:r>
              <a:rPr lang="en-US" sz="2000" dirty="0">
                <a:latin typeface="Nunito Sans" pitchFamily="2" charset="0"/>
              </a:rPr>
              <a:t>Link - </a:t>
            </a:r>
            <a:r>
              <a:rPr lang="en-US" sz="20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https://www.volunteering.com.au/resources-tools/cost-of-volunteering-calculator/</a:t>
            </a:r>
            <a:r>
              <a:rPr lang="en-US" sz="2000" dirty="0">
                <a:solidFill>
                  <a:schemeClr val="tx1">
                    <a:lumMod val="50000"/>
                  </a:schemeClr>
                </a:solidFill>
                <a:latin typeface="Nunito Sans" pitchFamily="2" charset="0"/>
              </a:rPr>
              <a:t> </a:t>
            </a:r>
          </a:p>
          <a:p>
            <a:pPr marL="457200" lvl="1" indent="0">
              <a:lnSpc>
                <a:spcPct val="100000"/>
              </a:lnSpc>
              <a:buNone/>
            </a:pPr>
            <a:endParaRPr lang="en-AU" sz="2000" dirty="0">
              <a:latin typeface="Nunito Sans" pitchFamily="2" charset="0"/>
            </a:endParaRPr>
          </a:p>
          <a:p>
            <a:pPr marL="457200" lvl="1" indent="0">
              <a:lnSpc>
                <a:spcPct val="100000"/>
              </a:lnSpc>
              <a:buNone/>
            </a:pPr>
            <a:r>
              <a:rPr lang="en-AU" sz="2000" dirty="0">
                <a:latin typeface="Nunito Sans" pitchFamily="2" charset="0"/>
              </a:rPr>
              <a:t>Link - </a:t>
            </a:r>
            <a:r>
              <a:rPr lang="en-AU" sz="2000" dirty="0">
                <a:latin typeface="Nunito Sans" pitchFamily="2" charset="0"/>
                <a:hlinkClick r:id="rId2">
                  <a:extLst>
                    <a:ext uri="{A12FA001-AC4F-418D-AE19-62706E023703}">
                      <ahyp:hlinkClr xmlns:ahyp="http://schemas.microsoft.com/office/drawing/2018/hyperlinkcolor" val="tx"/>
                    </a:ext>
                  </a:extLst>
                </a:hlinkClick>
              </a:rPr>
              <a:t>https://www.volunteering.com.au/resources-tools/cost-of-volunteering-calculator/</a:t>
            </a:r>
            <a:r>
              <a:rPr lang="en-AU" sz="2000" dirty="0">
                <a:latin typeface="Nunito Sans" pitchFamily="2" charset="0"/>
              </a:rPr>
              <a:t> </a:t>
            </a:r>
            <a:br>
              <a:rPr lang="en-AU" sz="2000" dirty="0">
                <a:latin typeface="Nunito Sans" pitchFamily="2" charset="0"/>
              </a:rPr>
            </a:b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136525"/>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pic>
        <p:nvPicPr>
          <p:cNvPr id="5" name="Picture 4">
            <a:extLst>
              <a:ext uri="{FF2B5EF4-FFF2-40B4-BE49-F238E27FC236}">
                <a16:creationId xmlns:a16="http://schemas.microsoft.com/office/drawing/2014/main" id="{FF13649F-9878-C2A2-BC32-F9F0B57B867A}"/>
              </a:ext>
            </a:extLst>
          </p:cNvPr>
          <p:cNvPicPr>
            <a:picLocks noChangeAspect="1"/>
          </p:cNvPicPr>
          <p:nvPr/>
        </p:nvPicPr>
        <p:blipFill>
          <a:blip r:embed="rId3"/>
          <a:stretch>
            <a:fillRect/>
          </a:stretch>
        </p:blipFill>
        <p:spPr>
          <a:xfrm>
            <a:off x="1318288" y="4161801"/>
            <a:ext cx="9333782" cy="2569135"/>
          </a:xfrm>
          <a:prstGeom prst="rect">
            <a:avLst/>
          </a:prstGeom>
          <a:ln>
            <a:solidFill>
              <a:schemeClr val="tx1">
                <a:lumMod val="75000"/>
              </a:schemeClr>
            </a:solidFill>
          </a:ln>
        </p:spPr>
      </p:pic>
    </p:spTree>
    <p:extLst>
      <p:ext uri="{BB962C8B-B14F-4D97-AF65-F5344CB8AC3E}">
        <p14:creationId xmlns:p14="http://schemas.microsoft.com/office/powerpoint/2010/main" val="1085001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29</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0"/>
            <a:ext cx="10515600" cy="1325563"/>
          </a:xfrm>
        </p:spPr>
        <p:txBody>
          <a:bodyPr>
            <a:normAutofit/>
          </a:bodyPr>
          <a:lstStyle/>
          <a:p>
            <a:r>
              <a:rPr lang="en-US" sz="3600" b="1" dirty="0">
                <a:latin typeface="Nunito Sans" pitchFamily="2" charset="0"/>
              </a:rPr>
              <a:t>Quotes</a:t>
            </a:r>
            <a:endParaRPr lang="en-AU" sz="3600" b="1" dirty="0">
              <a:latin typeface="Nunito Sans" pitchFamily="2" charset="0"/>
            </a:endParaRPr>
          </a:p>
        </p:txBody>
      </p:sp>
      <p:sp>
        <p:nvSpPr>
          <p:cNvPr id="3" name="TextBox 2">
            <a:extLst>
              <a:ext uri="{FF2B5EF4-FFF2-40B4-BE49-F238E27FC236}">
                <a16:creationId xmlns:a16="http://schemas.microsoft.com/office/drawing/2014/main" id="{9F94F057-71D6-D718-B3BE-D18151F74A07}"/>
              </a:ext>
            </a:extLst>
          </p:cNvPr>
          <p:cNvSpPr txBox="1"/>
          <p:nvPr/>
        </p:nvSpPr>
        <p:spPr>
          <a:xfrm>
            <a:off x="838201" y="1429078"/>
            <a:ext cx="10515599" cy="3108543"/>
          </a:xfrm>
          <a:prstGeom prst="rect">
            <a:avLst/>
          </a:prstGeom>
          <a:noFill/>
        </p:spPr>
        <p:txBody>
          <a:bodyPr wrap="square">
            <a:spAutoFit/>
          </a:bodyPr>
          <a:lstStyle/>
          <a:p>
            <a:r>
              <a:rPr lang="en-US" sz="2800" dirty="0">
                <a:latin typeface="Nunito Sans" pitchFamily="2" charset="0"/>
              </a:rPr>
              <a:t>The Scouts NSW Grants Policy states that applications over $10,000 must obtain </a:t>
            </a:r>
            <a:r>
              <a:rPr lang="en-US" sz="2800" b="1" dirty="0">
                <a:latin typeface="Nunito Sans" pitchFamily="2" charset="0"/>
              </a:rPr>
              <a:t>three separate quotes </a:t>
            </a:r>
            <a:r>
              <a:rPr lang="en-US" sz="2800" dirty="0">
                <a:latin typeface="Nunito Sans" pitchFamily="2" charset="0"/>
              </a:rPr>
              <a:t>for each main item of works. </a:t>
            </a:r>
          </a:p>
          <a:p>
            <a:endParaRPr lang="en-US" sz="2800" dirty="0">
              <a:latin typeface="Nunito Sans" pitchFamily="2" charset="0"/>
            </a:endParaRPr>
          </a:p>
          <a:p>
            <a:r>
              <a:rPr lang="en-US" sz="2800" dirty="0">
                <a:latin typeface="Nunito Sans" pitchFamily="2" charset="0"/>
              </a:rPr>
              <a:t>The Community Building Partnership 2025 grant requires at least one quote at application stage. If this is not provided, the application is deemed ineligible.</a:t>
            </a:r>
          </a:p>
        </p:txBody>
      </p:sp>
    </p:spTree>
    <p:extLst>
      <p:ext uri="{BB962C8B-B14F-4D97-AF65-F5344CB8AC3E}">
        <p14:creationId xmlns:p14="http://schemas.microsoft.com/office/powerpoint/2010/main" val="2964456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91248" y="2445589"/>
            <a:ext cx="6411927" cy="983411"/>
          </a:xfrm>
        </p:spPr>
        <p:txBody>
          <a:bodyPr>
            <a:normAutofit/>
          </a:bodyPr>
          <a:lstStyle/>
          <a:p>
            <a:r>
              <a:rPr lang="en-AU" dirty="0">
                <a:latin typeface="Nunito Sans" pitchFamily="2" charset="0"/>
              </a:rPr>
              <a:t>OVERVIEW</a:t>
            </a:r>
          </a:p>
        </p:txBody>
      </p:sp>
      <p:sp>
        <p:nvSpPr>
          <p:cNvPr id="5" name="Slide Number Placeholder 4"/>
          <p:cNvSpPr>
            <a:spLocks noGrp="1"/>
          </p:cNvSpPr>
          <p:nvPr>
            <p:ph type="sldNum" sz="quarter" idx="4294967295"/>
          </p:nvPr>
        </p:nvSpPr>
        <p:spPr>
          <a:xfrm>
            <a:off x="8797212" y="6339891"/>
            <a:ext cx="2743200" cy="365125"/>
          </a:xfrm>
        </p:spPr>
        <p:txBody>
          <a:bodyPr/>
          <a:lstStyle/>
          <a:p>
            <a:fld id="{0D8248DB-724B-44FE-8637-4F74E983E1E2}" type="slidenum">
              <a:rPr lang="en-AU" smtClean="0"/>
              <a:t>3</a:t>
            </a:fld>
            <a:endParaRPr lang="en-AU" dirty="0"/>
          </a:p>
        </p:txBody>
      </p:sp>
    </p:spTree>
    <p:extLst>
      <p:ext uri="{BB962C8B-B14F-4D97-AF65-F5344CB8AC3E}">
        <p14:creationId xmlns:p14="http://schemas.microsoft.com/office/powerpoint/2010/main" val="22477150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30</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467264" y="2766218"/>
            <a:ext cx="3914955" cy="1325563"/>
          </a:xfrm>
        </p:spPr>
        <p:txBody>
          <a:bodyPr>
            <a:normAutofit/>
          </a:bodyPr>
          <a:lstStyle/>
          <a:p>
            <a:r>
              <a:rPr lang="en-US" sz="3600" b="1" dirty="0">
                <a:latin typeface="Nunito Sans" pitchFamily="2" charset="0"/>
              </a:rPr>
              <a:t>Quotes - Sample</a:t>
            </a:r>
            <a:endParaRPr lang="en-AU" sz="3600" b="1" dirty="0">
              <a:latin typeface="Nunito Sans" pitchFamily="2" charset="0"/>
            </a:endParaRPr>
          </a:p>
        </p:txBody>
      </p:sp>
      <p:pic>
        <p:nvPicPr>
          <p:cNvPr id="6" name="Picture 5">
            <a:extLst>
              <a:ext uri="{FF2B5EF4-FFF2-40B4-BE49-F238E27FC236}">
                <a16:creationId xmlns:a16="http://schemas.microsoft.com/office/drawing/2014/main" id="{3AD9077E-E1B5-3AB4-4ACF-7627FCCCA619}"/>
              </a:ext>
            </a:extLst>
          </p:cNvPr>
          <p:cNvPicPr>
            <a:picLocks noChangeAspect="1"/>
          </p:cNvPicPr>
          <p:nvPr/>
        </p:nvPicPr>
        <p:blipFill>
          <a:blip r:embed="rId2"/>
          <a:stretch>
            <a:fillRect/>
          </a:stretch>
        </p:blipFill>
        <p:spPr>
          <a:xfrm>
            <a:off x="4877184" y="173762"/>
            <a:ext cx="4801270" cy="6182588"/>
          </a:xfrm>
          <a:prstGeom prst="rect">
            <a:avLst/>
          </a:prstGeom>
          <a:ln>
            <a:solidFill>
              <a:schemeClr val="tx1">
                <a:lumMod val="75000"/>
              </a:schemeClr>
            </a:solidFill>
          </a:ln>
        </p:spPr>
      </p:pic>
    </p:spTree>
    <p:extLst>
      <p:ext uri="{BB962C8B-B14F-4D97-AF65-F5344CB8AC3E}">
        <p14:creationId xmlns:p14="http://schemas.microsoft.com/office/powerpoint/2010/main" val="959311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31</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155940"/>
            <a:ext cx="10515600" cy="5021023"/>
          </a:xfrm>
        </p:spPr>
        <p:txBody>
          <a:bodyPr>
            <a:normAutofit/>
          </a:bodyPr>
          <a:lstStyle/>
          <a:p>
            <a:r>
              <a:rPr lang="en-US" dirty="0">
                <a:latin typeface="Nunito Sans" pitchFamily="2" charset="0"/>
              </a:rPr>
              <a:t>How do I proceed if I cannot obtain three compliant quotes?</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The Grants Policy states that </a:t>
            </a:r>
            <a:r>
              <a:rPr lang="en-US" sz="2000" b="1" dirty="0">
                <a:latin typeface="Nunito Sans" pitchFamily="2" charset="0"/>
              </a:rPr>
              <a:t>three quotes </a:t>
            </a:r>
            <a:r>
              <a:rPr lang="en-US" sz="2000" dirty="0">
                <a:latin typeface="Nunito Sans" pitchFamily="2" charset="0"/>
              </a:rPr>
              <a:t>are required. </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If this cannot be not obtained, you must send an email brief to </a:t>
            </a:r>
            <a:r>
              <a:rPr lang="en-US" sz="20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grants@nsw.scouts.com.au</a:t>
            </a:r>
            <a:r>
              <a:rPr lang="en-US" sz="2000" dirty="0">
                <a:solidFill>
                  <a:schemeClr val="tx1">
                    <a:lumMod val="50000"/>
                  </a:schemeClr>
                </a:solidFill>
                <a:latin typeface="Nunito Sans" pitchFamily="2" charset="0"/>
              </a:rPr>
              <a:t> </a:t>
            </a:r>
            <a:r>
              <a:rPr lang="en-US" sz="2000" dirty="0">
                <a:latin typeface="Nunito Sans" pitchFamily="2" charset="0"/>
              </a:rPr>
              <a:t>with</a:t>
            </a:r>
            <a:r>
              <a:rPr lang="en-US" sz="2000" dirty="0">
                <a:solidFill>
                  <a:schemeClr val="tx1">
                    <a:lumMod val="50000"/>
                  </a:schemeClr>
                </a:solidFill>
                <a:latin typeface="Nunito Sans" pitchFamily="2" charset="0"/>
              </a:rPr>
              <a:t> </a:t>
            </a:r>
            <a:r>
              <a:rPr lang="en-US" sz="2000" dirty="0">
                <a:latin typeface="Nunito Sans" pitchFamily="2" charset="0"/>
              </a:rPr>
              <a:t>the subject line - GRN XXX -  NO OF QUOTES CLARIFICATION. </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In this brief, it should be noted who you have contacted, when you contacted them, and the outcome. </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This brief will be referred to Senior Management at the Application Approval Stage, on case-by-case basis.</a:t>
            </a:r>
            <a:endParaRPr lang="en-US" sz="1600" dirty="0">
              <a:latin typeface="Nunito Sans" pitchFamily="2" charset="0"/>
            </a:endParaRPr>
          </a:p>
          <a:p>
            <a:pPr marL="457200" lvl="1" indent="0">
              <a:lnSpc>
                <a:spcPct val="100000"/>
              </a:lnSpc>
              <a:buNone/>
            </a:pPr>
            <a:endParaRPr lang="en-US" sz="1600" dirty="0">
              <a:latin typeface="Nunito Sans" pitchFamily="2" charset="0"/>
            </a:endParaRPr>
          </a:p>
          <a:p>
            <a:pPr marL="457200" lvl="1" indent="0">
              <a:lnSpc>
                <a:spcPct val="100000"/>
              </a:lnSpc>
              <a:buNone/>
            </a:pPr>
            <a:endParaRPr lang="en-AU" sz="28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36453684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91248" y="2445589"/>
            <a:ext cx="6411927" cy="983411"/>
          </a:xfrm>
        </p:spPr>
        <p:txBody>
          <a:bodyPr>
            <a:normAutofit/>
          </a:bodyPr>
          <a:lstStyle/>
          <a:p>
            <a:r>
              <a:rPr lang="en-AU" dirty="0">
                <a:latin typeface="Nunito Sans" pitchFamily="2" charset="0"/>
              </a:rPr>
              <a:t>APPLICATION</a:t>
            </a:r>
          </a:p>
        </p:txBody>
      </p:sp>
      <p:sp>
        <p:nvSpPr>
          <p:cNvPr id="5" name="Slide Number Placeholder 4"/>
          <p:cNvSpPr>
            <a:spLocks noGrp="1"/>
          </p:cNvSpPr>
          <p:nvPr>
            <p:ph type="sldNum" sz="quarter" idx="4294967295"/>
          </p:nvPr>
        </p:nvSpPr>
        <p:spPr>
          <a:xfrm>
            <a:off x="8797212" y="6339891"/>
            <a:ext cx="2743200" cy="365125"/>
          </a:xfrm>
        </p:spPr>
        <p:txBody>
          <a:bodyPr/>
          <a:lstStyle/>
          <a:p>
            <a:fld id="{0D8248DB-724B-44FE-8637-4F74E983E1E2}" type="slidenum">
              <a:rPr lang="en-AU" smtClean="0"/>
              <a:t>32</a:t>
            </a:fld>
            <a:endParaRPr lang="en-AU" dirty="0"/>
          </a:p>
        </p:txBody>
      </p:sp>
    </p:spTree>
    <p:extLst>
      <p:ext uri="{BB962C8B-B14F-4D97-AF65-F5344CB8AC3E}">
        <p14:creationId xmlns:p14="http://schemas.microsoft.com/office/powerpoint/2010/main" val="25476199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33</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173736" y="0"/>
            <a:ext cx="11951208" cy="1325563"/>
          </a:xfrm>
        </p:spPr>
        <p:txBody>
          <a:bodyPr>
            <a:normAutofit/>
          </a:bodyPr>
          <a:lstStyle/>
          <a:p>
            <a:r>
              <a:rPr lang="en-US" sz="3600" b="1" dirty="0">
                <a:latin typeface="Nunito Sans" pitchFamily="2" charset="0"/>
              </a:rPr>
              <a:t>Community Building Partnership Grant – Application Questions</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EF9AEF93-6218-F545-EBFC-1B685CAB609B}"/>
              </a:ext>
            </a:extLst>
          </p:cNvPr>
          <p:cNvGraphicFramePr>
            <a:graphicFrameLocks noGrp="1"/>
          </p:cNvGraphicFramePr>
          <p:nvPr>
            <p:extLst>
              <p:ext uri="{D42A27DB-BD31-4B8C-83A1-F6EECF244321}">
                <p14:modId xmlns:p14="http://schemas.microsoft.com/office/powerpoint/2010/main" val="3003685995"/>
              </p:ext>
            </p:extLst>
          </p:nvPr>
        </p:nvGraphicFramePr>
        <p:xfrm>
          <a:off x="687832" y="1447700"/>
          <a:ext cx="10650728" cy="4456336"/>
        </p:xfrm>
        <a:graphic>
          <a:graphicData uri="http://schemas.openxmlformats.org/drawingml/2006/table">
            <a:tbl>
              <a:tblPr firstRow="1" bandRow="1">
                <a:tableStyleId>{5C22544A-7EE6-4342-B048-85BDC9FD1C3A}</a:tableStyleId>
              </a:tblPr>
              <a:tblGrid>
                <a:gridCol w="5200904">
                  <a:extLst>
                    <a:ext uri="{9D8B030D-6E8A-4147-A177-3AD203B41FA5}">
                      <a16:colId xmlns:a16="http://schemas.microsoft.com/office/drawing/2014/main" val="2613077397"/>
                    </a:ext>
                  </a:extLst>
                </a:gridCol>
                <a:gridCol w="5449824">
                  <a:extLst>
                    <a:ext uri="{9D8B030D-6E8A-4147-A177-3AD203B41FA5}">
                      <a16:colId xmlns:a16="http://schemas.microsoft.com/office/drawing/2014/main" val="2839463300"/>
                    </a:ext>
                  </a:extLst>
                </a:gridCol>
              </a:tblGrid>
              <a:tr h="512104">
                <a:tc>
                  <a:txBody>
                    <a:bodyPr/>
                    <a:lstStyle/>
                    <a:p>
                      <a:pPr algn="ctr"/>
                      <a:r>
                        <a:rPr lang="en-US" sz="2000" dirty="0">
                          <a:latin typeface="Nunito Sans" pitchFamily="2" charset="0"/>
                        </a:rPr>
                        <a:t>Application Question</a:t>
                      </a:r>
                      <a:endParaRPr lang="en-AU" sz="2000" dirty="0">
                        <a:latin typeface="Nunito Sans" pitchFamily="2" charset="0"/>
                      </a:endParaRPr>
                    </a:p>
                  </a:txBody>
                  <a:tcPr/>
                </a:tc>
                <a:tc>
                  <a:txBody>
                    <a:bodyPr/>
                    <a:lstStyle/>
                    <a:p>
                      <a:pPr algn="ctr"/>
                      <a:r>
                        <a:rPr lang="en-US" sz="2000" dirty="0">
                          <a:latin typeface="Nunito Sans" pitchFamily="2" charset="0"/>
                        </a:rPr>
                        <a:t>Recommended Answers </a:t>
                      </a:r>
                      <a:endParaRPr lang="en-AU" sz="2000" dirty="0">
                        <a:latin typeface="Nunito Sans" pitchFamily="2" charset="0"/>
                      </a:endParaRPr>
                    </a:p>
                  </a:txBody>
                  <a:tcPr/>
                </a:tc>
                <a:extLst>
                  <a:ext uri="{0D108BD9-81ED-4DB2-BD59-A6C34878D82A}">
                    <a16:rowId xmlns:a16="http://schemas.microsoft.com/office/drawing/2014/main" val="47359580"/>
                  </a:ext>
                </a:extLst>
              </a:tr>
              <a:tr h="512104">
                <a:tc>
                  <a:txBody>
                    <a:bodyPr/>
                    <a:lstStyle/>
                    <a:p>
                      <a:r>
                        <a:rPr lang="en-US" sz="2000" dirty="0">
                          <a:latin typeface="Nunito Sans" pitchFamily="2" charset="0"/>
                        </a:rPr>
                        <a:t>How is your Organisation Incorporated?</a:t>
                      </a:r>
                      <a:endParaRPr lang="en-AU" sz="2000" dirty="0">
                        <a:latin typeface="Nunito Sans" pitchFamily="2" charset="0"/>
                      </a:endParaRPr>
                    </a:p>
                  </a:txBody>
                  <a:tcPr/>
                </a:tc>
                <a:tc>
                  <a:txBody>
                    <a:bodyPr/>
                    <a:lstStyle/>
                    <a:p>
                      <a:r>
                        <a:rPr lang="en-US" sz="2000" dirty="0">
                          <a:solidFill>
                            <a:schemeClr val="tx1">
                              <a:lumMod val="50000"/>
                            </a:schemeClr>
                          </a:solidFill>
                          <a:latin typeface="Nunito Sans" pitchFamily="2" charset="0"/>
                        </a:rPr>
                        <a:t>Incorporated by an Act of Parliament</a:t>
                      </a:r>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1032460507"/>
                  </a:ext>
                </a:extLst>
              </a:tr>
              <a:tr h="512104">
                <a:tc>
                  <a:txBody>
                    <a:bodyPr/>
                    <a:lstStyle/>
                    <a:p>
                      <a:r>
                        <a:rPr lang="en-US" sz="2000" dirty="0">
                          <a:latin typeface="Nunito Sans" pitchFamily="2" charset="0"/>
                        </a:rPr>
                        <a:t>Enter the “Act of Parliament” under which your not-for-profit Organisation is incorporated.</a:t>
                      </a:r>
                      <a:endParaRPr lang="en-AU" sz="2000" dirty="0">
                        <a:latin typeface="Nunito Sans" pitchFamily="2" charset="0"/>
                      </a:endParaRPr>
                    </a:p>
                  </a:txBody>
                  <a:tcPr/>
                </a:tc>
                <a:tc>
                  <a:txBody>
                    <a:bodyPr/>
                    <a:lstStyle/>
                    <a:p>
                      <a:r>
                        <a:rPr lang="en-US" sz="2000" dirty="0">
                          <a:solidFill>
                            <a:schemeClr val="tx1">
                              <a:lumMod val="50000"/>
                            </a:schemeClr>
                          </a:solidFill>
                          <a:latin typeface="Nunito Sans" pitchFamily="2" charset="0"/>
                        </a:rPr>
                        <a:t>Scout Association of Australia (New South Wales Branch) Incorporation Act 1928 No26</a:t>
                      </a:r>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3672663470"/>
                  </a:ext>
                </a:extLst>
              </a:tr>
              <a:tr h="512104">
                <a:tc>
                  <a:txBody>
                    <a:bodyPr/>
                    <a:lstStyle/>
                    <a:p>
                      <a:r>
                        <a:rPr lang="en-US" sz="2000" dirty="0">
                          <a:latin typeface="Nunito Sans" pitchFamily="2" charset="0"/>
                        </a:rPr>
                        <a:t>Enter your Australian Business Number - ABN</a:t>
                      </a:r>
                      <a:endParaRPr lang="en-AU" sz="2000" dirty="0">
                        <a:latin typeface="Nunito Sans" pitchFamily="2" charset="0"/>
                      </a:endParaRPr>
                    </a:p>
                  </a:txBody>
                  <a:tcPr/>
                </a:tc>
                <a:tc>
                  <a:txBody>
                    <a:bodyPr/>
                    <a:lstStyle/>
                    <a:p>
                      <a:r>
                        <a:rPr lang="en-AU" sz="2000" dirty="0">
                          <a:solidFill>
                            <a:schemeClr val="tx1">
                              <a:lumMod val="50000"/>
                            </a:schemeClr>
                          </a:solidFill>
                          <a:latin typeface="Nunito Sans" pitchFamily="2" charset="0"/>
                        </a:rPr>
                        <a:t>42 460 434 054</a:t>
                      </a:r>
                    </a:p>
                  </a:txBody>
                  <a:tcPr/>
                </a:tc>
                <a:extLst>
                  <a:ext uri="{0D108BD9-81ED-4DB2-BD59-A6C34878D82A}">
                    <a16:rowId xmlns:a16="http://schemas.microsoft.com/office/drawing/2014/main" val="3787447172"/>
                  </a:ext>
                </a:extLst>
              </a:tr>
              <a:tr h="512104">
                <a:tc>
                  <a:txBody>
                    <a:bodyPr/>
                    <a:lstStyle/>
                    <a:p>
                      <a:r>
                        <a:rPr lang="en-AU" sz="2000" dirty="0">
                          <a:latin typeface="Nunito Sans" pitchFamily="2" charset="0"/>
                        </a:rPr>
                        <a:t>Type of Organisation</a:t>
                      </a:r>
                    </a:p>
                  </a:txBody>
                  <a:tcPr/>
                </a:tc>
                <a:tc>
                  <a:txBody>
                    <a:bodyPr/>
                    <a:lstStyle/>
                    <a:p>
                      <a:r>
                        <a:rPr lang="en-US" sz="2000" dirty="0">
                          <a:solidFill>
                            <a:schemeClr val="tx1">
                              <a:lumMod val="50000"/>
                            </a:schemeClr>
                          </a:solidFill>
                          <a:latin typeface="Nunito Sans" pitchFamily="2" charset="0"/>
                        </a:rPr>
                        <a:t>Youth</a:t>
                      </a:r>
                    </a:p>
                  </a:txBody>
                  <a:tcPr/>
                </a:tc>
                <a:extLst>
                  <a:ext uri="{0D108BD9-81ED-4DB2-BD59-A6C34878D82A}">
                    <a16:rowId xmlns:a16="http://schemas.microsoft.com/office/drawing/2014/main" val="2651397678"/>
                  </a:ext>
                </a:extLst>
              </a:tr>
              <a:tr h="512104">
                <a:tc>
                  <a:txBody>
                    <a:bodyPr/>
                    <a:lstStyle/>
                    <a:p>
                      <a:r>
                        <a:rPr lang="en-US" sz="2000" dirty="0">
                          <a:latin typeface="Nunito Sans" pitchFamily="2" charset="0"/>
                        </a:rPr>
                        <a:t>Registered name of the applicant Organisation</a:t>
                      </a:r>
                      <a:endParaRPr lang="en-AU" sz="2000" dirty="0">
                        <a:latin typeface="Nunito Sans" pitchFamily="2" charset="0"/>
                      </a:endParaRPr>
                    </a:p>
                  </a:txBody>
                  <a:tcPr/>
                </a:tc>
                <a:tc>
                  <a:txBody>
                    <a:bodyPr/>
                    <a:lstStyle/>
                    <a:p>
                      <a:r>
                        <a:rPr lang="en-US" sz="2000" dirty="0">
                          <a:solidFill>
                            <a:schemeClr val="tx1">
                              <a:lumMod val="50000"/>
                            </a:schemeClr>
                          </a:solidFill>
                          <a:latin typeface="Nunito Sans" pitchFamily="2" charset="0"/>
                        </a:rPr>
                        <a:t>The Scout Association of Australia - New South Wales Branch</a:t>
                      </a:r>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2418996035"/>
                  </a:ext>
                </a:extLst>
              </a:tr>
              <a:tr h="512104">
                <a:tc>
                  <a:txBody>
                    <a:bodyPr/>
                    <a:lstStyle/>
                    <a:p>
                      <a:r>
                        <a:rPr lang="en-US" sz="2000" dirty="0">
                          <a:latin typeface="Nunito Sans" pitchFamily="2" charset="0"/>
                        </a:rPr>
                        <a:t>The Trading Name of the Organisation</a:t>
                      </a:r>
                      <a:endParaRPr lang="en-AU" sz="2000" dirty="0">
                        <a:latin typeface="Nunito Sans" pitchFamily="2" charset="0"/>
                      </a:endParaRPr>
                    </a:p>
                  </a:txBody>
                  <a:tcPr/>
                </a:tc>
                <a:tc>
                  <a:txBody>
                    <a:bodyPr/>
                    <a:lstStyle/>
                    <a:p>
                      <a:r>
                        <a:rPr lang="en-AU" sz="2000" dirty="0">
                          <a:solidFill>
                            <a:schemeClr val="tx1">
                              <a:lumMod val="50000"/>
                            </a:schemeClr>
                          </a:solidFill>
                          <a:latin typeface="Nunito Sans" pitchFamily="2" charset="0"/>
                        </a:rPr>
                        <a:t>Scouts NSW</a:t>
                      </a:r>
                    </a:p>
                  </a:txBody>
                  <a:tcPr/>
                </a:tc>
                <a:extLst>
                  <a:ext uri="{0D108BD9-81ED-4DB2-BD59-A6C34878D82A}">
                    <a16:rowId xmlns:a16="http://schemas.microsoft.com/office/drawing/2014/main" val="1404142719"/>
                  </a:ext>
                </a:extLst>
              </a:tr>
            </a:tbl>
          </a:graphicData>
        </a:graphic>
      </p:graphicFrame>
    </p:spTree>
    <p:extLst>
      <p:ext uri="{BB962C8B-B14F-4D97-AF65-F5344CB8AC3E}">
        <p14:creationId xmlns:p14="http://schemas.microsoft.com/office/powerpoint/2010/main" val="67081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34</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173736" y="0"/>
            <a:ext cx="11951208" cy="1325563"/>
          </a:xfrm>
        </p:spPr>
        <p:txBody>
          <a:bodyPr>
            <a:normAutofit/>
          </a:bodyPr>
          <a:lstStyle/>
          <a:p>
            <a:r>
              <a:rPr lang="en-US" sz="3600" b="1" dirty="0">
                <a:latin typeface="Nunito Sans" pitchFamily="2" charset="0"/>
              </a:rPr>
              <a:t>Community Building Partnership Grant – Application Questions</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EF9AEF93-6218-F545-EBFC-1B685CAB609B}"/>
              </a:ext>
            </a:extLst>
          </p:cNvPr>
          <p:cNvGraphicFramePr>
            <a:graphicFrameLocks noGrp="1"/>
          </p:cNvGraphicFramePr>
          <p:nvPr>
            <p:extLst>
              <p:ext uri="{D42A27DB-BD31-4B8C-83A1-F6EECF244321}">
                <p14:modId xmlns:p14="http://schemas.microsoft.com/office/powerpoint/2010/main" val="1285694572"/>
              </p:ext>
            </p:extLst>
          </p:nvPr>
        </p:nvGraphicFramePr>
        <p:xfrm>
          <a:off x="684879" y="1490154"/>
          <a:ext cx="10928922" cy="3672638"/>
        </p:xfrm>
        <a:graphic>
          <a:graphicData uri="http://schemas.openxmlformats.org/drawingml/2006/table">
            <a:tbl>
              <a:tblPr firstRow="1" bandRow="1">
                <a:tableStyleId>{5C22544A-7EE6-4342-B048-85BDC9FD1C3A}</a:tableStyleId>
              </a:tblPr>
              <a:tblGrid>
                <a:gridCol w="5479098">
                  <a:extLst>
                    <a:ext uri="{9D8B030D-6E8A-4147-A177-3AD203B41FA5}">
                      <a16:colId xmlns:a16="http://schemas.microsoft.com/office/drawing/2014/main" val="2613077397"/>
                    </a:ext>
                  </a:extLst>
                </a:gridCol>
                <a:gridCol w="5449824">
                  <a:extLst>
                    <a:ext uri="{9D8B030D-6E8A-4147-A177-3AD203B41FA5}">
                      <a16:colId xmlns:a16="http://schemas.microsoft.com/office/drawing/2014/main" val="2839463300"/>
                    </a:ext>
                  </a:extLst>
                </a:gridCol>
              </a:tblGrid>
              <a:tr h="545073">
                <a:tc>
                  <a:txBody>
                    <a:bodyPr/>
                    <a:lstStyle/>
                    <a:p>
                      <a:pPr algn="ctr"/>
                      <a:r>
                        <a:rPr lang="en-US" sz="2000" dirty="0">
                          <a:latin typeface="Nunito Sans" pitchFamily="2" charset="0"/>
                        </a:rPr>
                        <a:t>Application Question</a:t>
                      </a:r>
                      <a:endParaRPr lang="en-AU" sz="2000" dirty="0">
                        <a:latin typeface="Nunito Sans" pitchFamily="2" charset="0"/>
                      </a:endParaRPr>
                    </a:p>
                  </a:txBody>
                  <a:tcPr/>
                </a:tc>
                <a:tc>
                  <a:txBody>
                    <a:bodyPr/>
                    <a:lstStyle/>
                    <a:p>
                      <a:pPr algn="ctr"/>
                      <a:r>
                        <a:rPr lang="en-US" sz="2000" dirty="0">
                          <a:latin typeface="Nunito Sans" pitchFamily="2" charset="0"/>
                        </a:rPr>
                        <a:t>Recommended Answers </a:t>
                      </a:r>
                      <a:endParaRPr lang="en-AU" sz="2000" dirty="0">
                        <a:latin typeface="Nunito Sans" pitchFamily="2" charset="0"/>
                      </a:endParaRPr>
                    </a:p>
                  </a:txBody>
                  <a:tcPr/>
                </a:tc>
                <a:extLst>
                  <a:ext uri="{0D108BD9-81ED-4DB2-BD59-A6C34878D82A}">
                    <a16:rowId xmlns:a16="http://schemas.microsoft.com/office/drawing/2014/main" val="47359580"/>
                  </a:ext>
                </a:extLst>
              </a:tr>
              <a:tr h="545073">
                <a:tc>
                  <a:txBody>
                    <a:bodyPr/>
                    <a:lstStyle/>
                    <a:p>
                      <a:r>
                        <a:rPr lang="en-AU" sz="2000" dirty="0">
                          <a:latin typeface="Nunito Sans" pitchFamily="2" charset="0"/>
                        </a:rPr>
                        <a:t>Organisation primary email address</a:t>
                      </a:r>
                    </a:p>
                  </a:txBody>
                  <a:tcPr/>
                </a:tc>
                <a:tc>
                  <a:txBody>
                    <a:bodyPr/>
                    <a:lstStyle/>
                    <a:p>
                      <a:r>
                        <a:rPr lang="en-AU" sz="20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grants@nsw.scouts.com.au</a:t>
                      </a:r>
                      <a:r>
                        <a:rPr lang="en-AU" sz="2000" dirty="0">
                          <a:solidFill>
                            <a:schemeClr val="tx1">
                              <a:lumMod val="50000"/>
                            </a:schemeClr>
                          </a:solidFill>
                          <a:latin typeface="Nunito Sans" pitchFamily="2" charset="0"/>
                        </a:rPr>
                        <a:t> </a:t>
                      </a:r>
                    </a:p>
                  </a:txBody>
                  <a:tcPr/>
                </a:tc>
                <a:extLst>
                  <a:ext uri="{0D108BD9-81ED-4DB2-BD59-A6C34878D82A}">
                    <a16:rowId xmlns:a16="http://schemas.microsoft.com/office/drawing/2014/main" val="211683335"/>
                  </a:ext>
                </a:extLst>
              </a:tr>
              <a:tr h="545073">
                <a:tc>
                  <a:txBody>
                    <a:bodyPr/>
                    <a:lstStyle/>
                    <a:p>
                      <a:r>
                        <a:rPr lang="en-US" sz="2000" dirty="0">
                          <a:latin typeface="Nunito Sans" pitchFamily="2" charset="0"/>
                        </a:rPr>
                        <a:t>Organisation primary phone</a:t>
                      </a:r>
                      <a:endParaRPr lang="en-AU" sz="2000" dirty="0">
                        <a:latin typeface="Nunito Sans" pitchFamily="2" charset="0"/>
                      </a:endParaRPr>
                    </a:p>
                  </a:txBody>
                  <a:tcPr/>
                </a:tc>
                <a:tc>
                  <a:txBody>
                    <a:bodyPr/>
                    <a:lstStyle/>
                    <a:p>
                      <a:r>
                        <a:rPr lang="en-US" sz="2000" dirty="0">
                          <a:solidFill>
                            <a:schemeClr val="tx1">
                              <a:lumMod val="50000"/>
                            </a:schemeClr>
                          </a:solidFill>
                          <a:latin typeface="Nunito Sans" pitchFamily="2" charset="0"/>
                        </a:rPr>
                        <a:t>02 9735 9045</a:t>
                      </a:r>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1032460507"/>
                  </a:ext>
                </a:extLst>
              </a:tr>
              <a:tr h="545073">
                <a:tc>
                  <a:txBody>
                    <a:bodyPr/>
                    <a:lstStyle/>
                    <a:p>
                      <a:r>
                        <a:rPr lang="en-AU" sz="2000" dirty="0">
                          <a:latin typeface="Nunito Sans" pitchFamily="2" charset="0"/>
                        </a:rPr>
                        <a:t>Organisation primary contact</a:t>
                      </a:r>
                    </a:p>
                  </a:txBody>
                  <a:tcPr/>
                </a:tc>
                <a:tc>
                  <a:txBody>
                    <a:bodyPr/>
                    <a:lstStyle/>
                    <a:p>
                      <a:r>
                        <a:rPr lang="en-AU" sz="2000" dirty="0">
                          <a:solidFill>
                            <a:schemeClr val="tx1">
                              <a:lumMod val="50000"/>
                            </a:schemeClr>
                          </a:solidFill>
                          <a:latin typeface="Nunito Sans" pitchFamily="2" charset="0"/>
                        </a:rPr>
                        <a:t>Ms Kim Kingston</a:t>
                      </a:r>
                    </a:p>
                  </a:txBody>
                  <a:tcPr/>
                </a:tc>
                <a:extLst>
                  <a:ext uri="{0D108BD9-81ED-4DB2-BD59-A6C34878D82A}">
                    <a16:rowId xmlns:a16="http://schemas.microsoft.com/office/drawing/2014/main" val="3672663470"/>
                  </a:ext>
                </a:extLst>
              </a:tr>
              <a:tr h="746173">
                <a:tc>
                  <a:txBody>
                    <a:bodyPr/>
                    <a:lstStyle/>
                    <a:p>
                      <a:r>
                        <a:rPr lang="en-US" sz="2000" dirty="0">
                          <a:latin typeface="Nunito Sans" pitchFamily="2" charset="0"/>
                        </a:rPr>
                        <a:t>Position of primary contact within the organisation</a:t>
                      </a:r>
                      <a:endParaRPr lang="en-AU" sz="2000" dirty="0">
                        <a:latin typeface="Nunito Sans" pitchFamily="2" charset="0"/>
                      </a:endParaRPr>
                    </a:p>
                  </a:txBody>
                  <a:tcPr/>
                </a:tc>
                <a:tc>
                  <a:txBody>
                    <a:bodyPr/>
                    <a:lstStyle/>
                    <a:p>
                      <a:r>
                        <a:rPr lang="en-AU" sz="2000" dirty="0">
                          <a:solidFill>
                            <a:schemeClr val="tx1">
                              <a:lumMod val="50000"/>
                            </a:schemeClr>
                          </a:solidFill>
                          <a:latin typeface="Nunito Sans" pitchFamily="2" charset="0"/>
                        </a:rPr>
                        <a:t>Grants Manager</a:t>
                      </a:r>
                    </a:p>
                  </a:txBody>
                  <a:tcPr/>
                </a:tc>
                <a:extLst>
                  <a:ext uri="{0D108BD9-81ED-4DB2-BD59-A6C34878D82A}">
                    <a16:rowId xmlns:a16="http://schemas.microsoft.com/office/drawing/2014/main" val="3787447172"/>
                  </a:ext>
                </a:extLst>
              </a:tr>
              <a:tr h="746173">
                <a:tc>
                  <a:txBody>
                    <a:bodyPr/>
                    <a:lstStyle/>
                    <a:p>
                      <a:r>
                        <a:rPr lang="en-AU" sz="2000" dirty="0">
                          <a:latin typeface="Nunito Sans" pitchFamily="2" charset="0"/>
                        </a:rPr>
                        <a:t>Organisation Mailing Address</a:t>
                      </a:r>
                    </a:p>
                  </a:txBody>
                  <a:tcPr/>
                </a:tc>
                <a:tc>
                  <a:txBody>
                    <a:bodyPr/>
                    <a:lstStyle/>
                    <a:p>
                      <a:r>
                        <a:rPr lang="en-US" sz="2000" dirty="0">
                          <a:solidFill>
                            <a:schemeClr val="tx1">
                              <a:lumMod val="50000"/>
                            </a:schemeClr>
                          </a:solidFill>
                          <a:latin typeface="Nunito Sans" pitchFamily="2" charset="0"/>
                        </a:rPr>
                        <a:t>Level 1, Quad 3, 102 Bennelong Parkway, Sydney Olympic Park, NSW 2127</a:t>
                      </a:r>
                    </a:p>
                  </a:txBody>
                  <a:tcPr/>
                </a:tc>
                <a:extLst>
                  <a:ext uri="{0D108BD9-81ED-4DB2-BD59-A6C34878D82A}">
                    <a16:rowId xmlns:a16="http://schemas.microsoft.com/office/drawing/2014/main" val="2651397678"/>
                  </a:ext>
                </a:extLst>
              </a:tr>
            </a:tbl>
          </a:graphicData>
        </a:graphic>
      </p:graphicFrame>
    </p:spTree>
    <p:extLst>
      <p:ext uri="{BB962C8B-B14F-4D97-AF65-F5344CB8AC3E}">
        <p14:creationId xmlns:p14="http://schemas.microsoft.com/office/powerpoint/2010/main" val="997826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35</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173736" y="0"/>
            <a:ext cx="11951208" cy="1325563"/>
          </a:xfrm>
        </p:spPr>
        <p:txBody>
          <a:bodyPr>
            <a:normAutofit/>
          </a:bodyPr>
          <a:lstStyle/>
          <a:p>
            <a:r>
              <a:rPr lang="en-US" sz="3600" b="1" dirty="0">
                <a:latin typeface="Nunito Sans" pitchFamily="2" charset="0"/>
              </a:rPr>
              <a:t>Community Building Partnership Grant – Application Questions</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EF9AEF93-6218-F545-EBFC-1B685CAB609B}"/>
              </a:ext>
            </a:extLst>
          </p:cNvPr>
          <p:cNvGraphicFramePr>
            <a:graphicFrameLocks noGrp="1"/>
          </p:cNvGraphicFramePr>
          <p:nvPr>
            <p:extLst>
              <p:ext uri="{D42A27DB-BD31-4B8C-83A1-F6EECF244321}">
                <p14:modId xmlns:p14="http://schemas.microsoft.com/office/powerpoint/2010/main" val="369754876"/>
              </p:ext>
            </p:extLst>
          </p:nvPr>
        </p:nvGraphicFramePr>
        <p:xfrm>
          <a:off x="687832" y="1325562"/>
          <a:ext cx="10928922" cy="4476993"/>
        </p:xfrm>
        <a:graphic>
          <a:graphicData uri="http://schemas.openxmlformats.org/drawingml/2006/table">
            <a:tbl>
              <a:tblPr firstRow="1" bandRow="1">
                <a:tableStyleId>{5C22544A-7EE6-4342-B048-85BDC9FD1C3A}</a:tableStyleId>
              </a:tblPr>
              <a:tblGrid>
                <a:gridCol w="4972304">
                  <a:extLst>
                    <a:ext uri="{9D8B030D-6E8A-4147-A177-3AD203B41FA5}">
                      <a16:colId xmlns:a16="http://schemas.microsoft.com/office/drawing/2014/main" val="2613077397"/>
                    </a:ext>
                  </a:extLst>
                </a:gridCol>
                <a:gridCol w="5956618">
                  <a:extLst>
                    <a:ext uri="{9D8B030D-6E8A-4147-A177-3AD203B41FA5}">
                      <a16:colId xmlns:a16="http://schemas.microsoft.com/office/drawing/2014/main" val="2839463300"/>
                    </a:ext>
                  </a:extLst>
                </a:gridCol>
              </a:tblGrid>
              <a:tr h="545073">
                <a:tc>
                  <a:txBody>
                    <a:bodyPr/>
                    <a:lstStyle/>
                    <a:p>
                      <a:pPr algn="ctr"/>
                      <a:r>
                        <a:rPr lang="en-US" sz="2000" dirty="0">
                          <a:latin typeface="Nunito Sans" pitchFamily="2" charset="0"/>
                        </a:rPr>
                        <a:t>Application Question</a:t>
                      </a:r>
                      <a:endParaRPr lang="en-AU" sz="2000" dirty="0">
                        <a:latin typeface="Nunito Sans" pitchFamily="2" charset="0"/>
                      </a:endParaRPr>
                    </a:p>
                  </a:txBody>
                  <a:tcPr/>
                </a:tc>
                <a:tc>
                  <a:txBody>
                    <a:bodyPr/>
                    <a:lstStyle/>
                    <a:p>
                      <a:pPr algn="ctr"/>
                      <a:r>
                        <a:rPr lang="en-US" sz="2000" dirty="0">
                          <a:latin typeface="Nunito Sans" pitchFamily="2" charset="0"/>
                        </a:rPr>
                        <a:t>Recommended Answers </a:t>
                      </a:r>
                      <a:endParaRPr lang="en-AU" sz="2000" dirty="0">
                        <a:latin typeface="Nunito Sans" pitchFamily="2" charset="0"/>
                      </a:endParaRPr>
                    </a:p>
                  </a:txBody>
                  <a:tcPr/>
                </a:tc>
                <a:extLst>
                  <a:ext uri="{0D108BD9-81ED-4DB2-BD59-A6C34878D82A}">
                    <a16:rowId xmlns:a16="http://schemas.microsoft.com/office/drawing/2014/main" val="47359580"/>
                  </a:ext>
                </a:extLst>
              </a:tr>
              <a:tr h="545073">
                <a:tc>
                  <a:txBody>
                    <a:bodyPr/>
                    <a:lstStyle/>
                    <a:p>
                      <a:r>
                        <a:rPr lang="en-AU" sz="2000" dirty="0">
                          <a:latin typeface="Nunito Sans" pitchFamily="2" charset="0"/>
                        </a:rPr>
                        <a:t>Project Title</a:t>
                      </a:r>
                    </a:p>
                  </a:txBody>
                  <a:tcPr/>
                </a:tc>
                <a:tc>
                  <a:txBody>
                    <a:bodyPr/>
                    <a:lstStyle/>
                    <a:p>
                      <a:r>
                        <a:rPr lang="en-US" sz="2000" dirty="0">
                          <a:solidFill>
                            <a:schemeClr val="tx1">
                              <a:lumMod val="50000"/>
                            </a:schemeClr>
                          </a:solidFill>
                          <a:latin typeface="Nunito Sans" pitchFamily="2" charset="0"/>
                        </a:rPr>
                        <a:t>Title can be no more than 10 words. The Grants Team is now tracking data and is looking for consistency in project titles. </a:t>
                      </a:r>
                      <a:br>
                        <a:rPr lang="en-US" sz="2000" dirty="0">
                          <a:solidFill>
                            <a:schemeClr val="tx1">
                              <a:lumMod val="50000"/>
                            </a:schemeClr>
                          </a:solidFill>
                          <a:latin typeface="Nunito Sans" pitchFamily="2" charset="0"/>
                        </a:rPr>
                      </a:br>
                      <a:br>
                        <a:rPr lang="en-US" sz="2000" dirty="0">
                          <a:solidFill>
                            <a:schemeClr val="tx1">
                              <a:lumMod val="50000"/>
                            </a:schemeClr>
                          </a:solidFill>
                          <a:latin typeface="Nunito Sans" pitchFamily="2" charset="0"/>
                        </a:rPr>
                      </a:br>
                      <a:r>
                        <a:rPr lang="en-US" sz="2000" dirty="0">
                          <a:solidFill>
                            <a:schemeClr val="tx1">
                              <a:lumMod val="50000"/>
                            </a:schemeClr>
                          </a:solidFill>
                          <a:latin typeface="Nunito Sans" pitchFamily="2" charset="0"/>
                        </a:rPr>
                        <a:t>A project should start with a Group Name e.g., 1st Olympic Park - Kitchen Update </a:t>
                      </a:r>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211683335"/>
                  </a:ext>
                </a:extLst>
              </a:tr>
              <a:tr h="545073">
                <a:tc>
                  <a:txBody>
                    <a:bodyPr/>
                    <a:lstStyle/>
                    <a:p>
                      <a:r>
                        <a:rPr lang="en-US" sz="2000" dirty="0">
                          <a:latin typeface="Nunito Sans" pitchFamily="2" charset="0"/>
                        </a:rPr>
                        <a:t>Who is the Owner of the project location?</a:t>
                      </a:r>
                      <a:endParaRPr lang="en-AU" sz="2000" dirty="0">
                        <a:latin typeface="Nunito Sans" pitchFamily="2" charset="0"/>
                      </a:endParaRPr>
                    </a:p>
                  </a:txBody>
                  <a:tcPr/>
                </a:tc>
                <a:tc>
                  <a:txBody>
                    <a:bodyPr/>
                    <a:lstStyle/>
                    <a:p>
                      <a:r>
                        <a:rPr lang="en-US" sz="2000" dirty="0">
                          <a:solidFill>
                            <a:schemeClr val="tx1">
                              <a:lumMod val="50000"/>
                            </a:schemeClr>
                          </a:solidFill>
                          <a:latin typeface="Nunito Sans" pitchFamily="2" charset="0"/>
                        </a:rPr>
                        <a:t>There are three possible answers: Local Council, Crown Land or Scouts NSW / Applicant</a:t>
                      </a:r>
                    </a:p>
                    <a:p>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1032460507"/>
                  </a:ext>
                </a:extLst>
              </a:tr>
              <a:tr h="545073">
                <a:tc>
                  <a:txBody>
                    <a:bodyPr/>
                    <a:lstStyle/>
                    <a:p>
                      <a:r>
                        <a:rPr lang="en-US" sz="2000" dirty="0">
                          <a:latin typeface="Nunito Sans" pitchFamily="2" charset="0"/>
                        </a:rPr>
                        <a:t>Does your project require Development Application (DA) approval before works can commence?</a:t>
                      </a:r>
                      <a:endParaRPr lang="en-AU" sz="2000" dirty="0">
                        <a:latin typeface="Nunito Sans" pitchFamily="2" charset="0"/>
                      </a:endParaRPr>
                    </a:p>
                  </a:txBody>
                  <a:tcPr/>
                </a:tc>
                <a:tc>
                  <a:txBody>
                    <a:bodyPr/>
                    <a:lstStyle/>
                    <a:p>
                      <a:r>
                        <a:rPr lang="en-US" sz="2000" dirty="0">
                          <a:solidFill>
                            <a:schemeClr val="tx1">
                              <a:lumMod val="50000"/>
                            </a:schemeClr>
                          </a:solidFill>
                          <a:latin typeface="Nunito Sans" pitchFamily="2" charset="0"/>
                        </a:rPr>
                        <a:t>If Yes, you will have to upload a copy of your approved Development Approval (DA) in your application.</a:t>
                      </a:r>
                      <a:endParaRPr lang="en-AU" sz="2000" dirty="0">
                        <a:solidFill>
                          <a:schemeClr val="tx1">
                            <a:lumMod val="50000"/>
                          </a:schemeClr>
                        </a:solidFill>
                        <a:latin typeface="Nunito Sans" pitchFamily="2" charset="0"/>
                      </a:endParaRPr>
                    </a:p>
                  </a:txBody>
                  <a:tcPr/>
                </a:tc>
                <a:extLst>
                  <a:ext uri="{0D108BD9-81ED-4DB2-BD59-A6C34878D82A}">
                    <a16:rowId xmlns:a16="http://schemas.microsoft.com/office/drawing/2014/main" val="3672663470"/>
                  </a:ext>
                </a:extLst>
              </a:tr>
            </a:tbl>
          </a:graphicData>
        </a:graphic>
      </p:graphicFrame>
    </p:spTree>
    <p:extLst>
      <p:ext uri="{BB962C8B-B14F-4D97-AF65-F5344CB8AC3E}">
        <p14:creationId xmlns:p14="http://schemas.microsoft.com/office/powerpoint/2010/main" val="11105406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36</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038338"/>
            <a:ext cx="10515600" cy="5138626"/>
          </a:xfrm>
        </p:spPr>
        <p:txBody>
          <a:bodyPr>
            <a:normAutofit/>
          </a:bodyPr>
          <a:lstStyle/>
          <a:p>
            <a:r>
              <a:rPr lang="en-US" dirty="0">
                <a:latin typeface="Nunito Sans" pitchFamily="2" charset="0"/>
              </a:rPr>
              <a:t>How can I confirm who owns the Scout Hall that we want to refurbish?</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Contact the Grants Team on </a:t>
            </a:r>
            <a:r>
              <a:rPr lang="en-US" sz="20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grants@nsw.scouts.com.au</a:t>
            </a:r>
            <a:r>
              <a:rPr lang="en-US" sz="2000" dirty="0">
                <a:solidFill>
                  <a:schemeClr val="tx1">
                    <a:lumMod val="50000"/>
                  </a:schemeClr>
                </a:solidFill>
                <a:latin typeface="Nunito Sans" pitchFamily="2" charset="0"/>
              </a:rPr>
              <a:t> </a:t>
            </a:r>
            <a:r>
              <a:rPr lang="en-US" sz="2000" dirty="0">
                <a:latin typeface="Nunito Sans" pitchFamily="2" charset="0"/>
              </a:rPr>
              <a:t>and they will confirm who your Landowner is so that the appropriate consent can be obtained.</a:t>
            </a:r>
            <a:endParaRPr lang="en-AU" sz="2000" dirty="0">
              <a:latin typeface="Nunito Sans" pitchFamily="2" charset="0"/>
            </a:endParaRPr>
          </a:p>
          <a:p>
            <a:pPr marL="457200" lvl="1" indent="0">
              <a:lnSpc>
                <a:spcPct val="100000"/>
              </a:lnSpc>
              <a:buNone/>
            </a:pPr>
            <a:br>
              <a:rPr lang="en-AU" sz="2000" dirty="0">
                <a:latin typeface="Nunito Sans" pitchFamily="2" charset="0"/>
              </a:rPr>
            </a:b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27677661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1184" y="2937294"/>
            <a:ext cx="7290816" cy="983411"/>
          </a:xfrm>
        </p:spPr>
        <p:txBody>
          <a:bodyPr>
            <a:noAutofit/>
          </a:bodyPr>
          <a:lstStyle/>
          <a:p>
            <a:r>
              <a:rPr lang="en-AU" dirty="0">
                <a:latin typeface="Nunito Sans" pitchFamily="2" charset="0"/>
              </a:rPr>
              <a:t>PROGRAM CRITERIA</a:t>
            </a:r>
          </a:p>
        </p:txBody>
      </p:sp>
      <p:sp>
        <p:nvSpPr>
          <p:cNvPr id="5" name="Slide Number Placeholder 4"/>
          <p:cNvSpPr>
            <a:spLocks noGrp="1"/>
          </p:cNvSpPr>
          <p:nvPr>
            <p:ph type="sldNum" sz="quarter" idx="4294967295"/>
          </p:nvPr>
        </p:nvSpPr>
        <p:spPr>
          <a:xfrm>
            <a:off x="8797212" y="6339891"/>
            <a:ext cx="2743200" cy="365125"/>
          </a:xfrm>
        </p:spPr>
        <p:txBody>
          <a:bodyPr/>
          <a:lstStyle/>
          <a:p>
            <a:fld id="{0D8248DB-724B-44FE-8637-4F74E983E1E2}" type="slidenum">
              <a:rPr lang="en-AU" smtClean="0"/>
              <a:t>37</a:t>
            </a:fld>
            <a:endParaRPr lang="en-AU" dirty="0"/>
          </a:p>
        </p:txBody>
      </p:sp>
    </p:spTree>
    <p:extLst>
      <p:ext uri="{BB962C8B-B14F-4D97-AF65-F5344CB8AC3E}">
        <p14:creationId xmlns:p14="http://schemas.microsoft.com/office/powerpoint/2010/main" val="42221115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38</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1"/>
            <a:ext cx="10515600" cy="1161288"/>
          </a:xfrm>
        </p:spPr>
        <p:txBody>
          <a:bodyPr>
            <a:normAutofit/>
          </a:bodyPr>
          <a:lstStyle/>
          <a:p>
            <a:r>
              <a:rPr lang="en-US" sz="3600" b="1" dirty="0">
                <a:latin typeface="Nunito Sans" pitchFamily="2" charset="0"/>
              </a:rPr>
              <a:t>Project Assessment Criteria - ONE</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43BF0FB1-956B-B5B4-D3C6-FD1070A506AD}"/>
              </a:ext>
            </a:extLst>
          </p:cNvPr>
          <p:cNvGraphicFramePr>
            <a:graphicFrameLocks noGrp="1"/>
          </p:cNvGraphicFramePr>
          <p:nvPr>
            <p:extLst>
              <p:ext uri="{D42A27DB-BD31-4B8C-83A1-F6EECF244321}">
                <p14:modId xmlns:p14="http://schemas.microsoft.com/office/powerpoint/2010/main" val="748723054"/>
              </p:ext>
            </p:extLst>
          </p:nvPr>
        </p:nvGraphicFramePr>
        <p:xfrm>
          <a:off x="774191" y="1161289"/>
          <a:ext cx="10515600" cy="4577080"/>
        </p:xfrm>
        <a:graphic>
          <a:graphicData uri="http://schemas.openxmlformats.org/drawingml/2006/table">
            <a:tbl>
              <a:tblPr firstRow="1" bandRow="1">
                <a:tableStyleId>{5C22544A-7EE6-4342-B048-85BDC9FD1C3A}</a:tableStyleId>
              </a:tblPr>
              <a:tblGrid>
                <a:gridCol w="3084577">
                  <a:extLst>
                    <a:ext uri="{9D8B030D-6E8A-4147-A177-3AD203B41FA5}">
                      <a16:colId xmlns:a16="http://schemas.microsoft.com/office/drawing/2014/main" val="1756329074"/>
                    </a:ext>
                  </a:extLst>
                </a:gridCol>
                <a:gridCol w="1362456">
                  <a:extLst>
                    <a:ext uri="{9D8B030D-6E8A-4147-A177-3AD203B41FA5}">
                      <a16:colId xmlns:a16="http://schemas.microsoft.com/office/drawing/2014/main" val="3525788734"/>
                    </a:ext>
                  </a:extLst>
                </a:gridCol>
                <a:gridCol w="6068567">
                  <a:extLst>
                    <a:ext uri="{9D8B030D-6E8A-4147-A177-3AD203B41FA5}">
                      <a16:colId xmlns:a16="http://schemas.microsoft.com/office/drawing/2014/main" val="560596037"/>
                    </a:ext>
                  </a:extLst>
                </a:gridCol>
              </a:tblGrid>
              <a:tr h="370840">
                <a:tc>
                  <a:txBody>
                    <a:bodyPr/>
                    <a:lstStyle/>
                    <a:p>
                      <a:pPr algn="ctr"/>
                      <a:r>
                        <a:rPr lang="en-US" dirty="0">
                          <a:latin typeface="Nunito Sans" pitchFamily="2" charset="0"/>
                        </a:rPr>
                        <a:t>Assessment Criteria</a:t>
                      </a:r>
                      <a:endParaRPr lang="en-AU" dirty="0">
                        <a:latin typeface="Nunito Sans" pitchFamily="2" charset="0"/>
                      </a:endParaRPr>
                    </a:p>
                  </a:txBody>
                  <a:tcPr/>
                </a:tc>
                <a:tc>
                  <a:txBody>
                    <a:bodyPr/>
                    <a:lstStyle/>
                    <a:p>
                      <a:pPr algn="ctr"/>
                      <a:r>
                        <a:rPr lang="en-US" dirty="0">
                          <a:latin typeface="Nunito Sans" pitchFamily="2" charset="0"/>
                        </a:rPr>
                        <a:t>Weighting</a:t>
                      </a:r>
                      <a:endParaRPr lang="en-AU" dirty="0">
                        <a:latin typeface="Nunito Sans" pitchFamily="2" charset="0"/>
                      </a:endParaRPr>
                    </a:p>
                  </a:txBody>
                  <a:tcPr/>
                </a:tc>
                <a:tc>
                  <a:txBody>
                    <a:bodyPr/>
                    <a:lstStyle/>
                    <a:p>
                      <a:pPr algn="ctr"/>
                      <a:r>
                        <a:rPr lang="en-US" dirty="0">
                          <a:latin typeface="Nunito Sans" pitchFamily="2" charset="0"/>
                        </a:rPr>
                        <a:t>Information you should provide in your application </a:t>
                      </a:r>
                      <a:endParaRPr lang="en-AU" dirty="0">
                        <a:latin typeface="Nunito Sans" pitchFamily="2" charset="0"/>
                      </a:endParaRPr>
                    </a:p>
                  </a:txBody>
                  <a:tcPr/>
                </a:tc>
                <a:extLst>
                  <a:ext uri="{0D108BD9-81ED-4DB2-BD59-A6C34878D82A}">
                    <a16:rowId xmlns:a16="http://schemas.microsoft.com/office/drawing/2014/main" val="3455561411"/>
                  </a:ext>
                </a:extLst>
              </a:tr>
              <a:tr h="370840">
                <a:tc>
                  <a:txBody>
                    <a:bodyPr/>
                    <a:lstStyle/>
                    <a:p>
                      <a:r>
                        <a:rPr lang="en-US" dirty="0">
                          <a:latin typeface="Nunito Sans" pitchFamily="2" charset="0"/>
                        </a:rPr>
                        <a:t>01. Describe how your project will enhance facilities for your local community.</a:t>
                      </a:r>
                      <a:endParaRPr lang="en-AU" dirty="0">
                        <a:latin typeface="Nunito Sans" pitchFamily="2" charset="0"/>
                      </a:endParaRPr>
                    </a:p>
                  </a:txBody>
                  <a:tcPr/>
                </a:tc>
                <a:tc>
                  <a:txBody>
                    <a:bodyPr/>
                    <a:lstStyle/>
                    <a:p>
                      <a:pPr algn="ctr"/>
                      <a:r>
                        <a:rPr lang="en-US" dirty="0">
                          <a:latin typeface="Nunito Sans" pitchFamily="2" charset="0"/>
                        </a:rPr>
                        <a:t>25%</a:t>
                      </a:r>
                      <a:endParaRPr lang="en-AU" dirty="0">
                        <a:latin typeface="Nunito Sans" pitchFamily="2" charset="0"/>
                      </a:endParaRPr>
                    </a:p>
                  </a:txBody>
                  <a:tcPr/>
                </a:tc>
                <a:tc>
                  <a:txBody>
                    <a:bodyPr/>
                    <a:lstStyle/>
                    <a:p>
                      <a:r>
                        <a:rPr lang="en-US" dirty="0">
                          <a:latin typeface="Nunito Sans" pitchFamily="2" charset="0"/>
                        </a:rPr>
                        <a:t>Describe the current situation in your community. </a:t>
                      </a:r>
                    </a:p>
                    <a:p>
                      <a:endParaRPr lang="en-US" dirty="0">
                        <a:latin typeface="Nunito Sans" pitchFamily="2" charset="0"/>
                      </a:endParaRPr>
                    </a:p>
                    <a:p>
                      <a:r>
                        <a:rPr lang="en-US" dirty="0">
                          <a:latin typeface="Nunito Sans" pitchFamily="2" charset="0"/>
                        </a:rPr>
                        <a:t>Describe how your project will contribute and improve the current situation in your community.</a:t>
                      </a:r>
                    </a:p>
                    <a:p>
                      <a:endParaRPr lang="en-US" dirty="0">
                        <a:latin typeface="Nunito Sans" pitchFamily="2" charset="0"/>
                      </a:endParaRPr>
                    </a:p>
                    <a:p>
                      <a:r>
                        <a:rPr lang="en-US" dirty="0">
                          <a:latin typeface="Nunito Sans" pitchFamily="2" charset="0"/>
                        </a:rPr>
                        <a:t>How would you best convey the impact of your project?</a:t>
                      </a:r>
                      <a:br>
                        <a:rPr lang="en-US" dirty="0">
                          <a:latin typeface="Nunito Sans" pitchFamily="2" charset="0"/>
                        </a:rPr>
                      </a:br>
                      <a:endParaRPr lang="en-US" dirty="0">
                        <a:latin typeface="Nunito Sans" pitchFamily="2" charset="0"/>
                      </a:endParaRPr>
                    </a:p>
                    <a:p>
                      <a:pPr marL="285750" indent="-285750">
                        <a:buFont typeface="Wingdings" panose="05000000000000000000" pitchFamily="2" charset="2"/>
                        <a:buChar char="ü"/>
                      </a:pPr>
                      <a:r>
                        <a:rPr lang="en-US" dirty="0">
                          <a:latin typeface="Nunito Sans" pitchFamily="2" charset="0"/>
                        </a:rPr>
                        <a:t>will this project increase Membership,</a:t>
                      </a:r>
                    </a:p>
                    <a:p>
                      <a:pPr marL="285750" indent="-285750">
                        <a:buFont typeface="Wingdings" panose="05000000000000000000" pitchFamily="2" charset="2"/>
                        <a:buChar char="ü"/>
                      </a:pPr>
                      <a:r>
                        <a:rPr lang="en-US" dirty="0">
                          <a:latin typeface="Nunito Sans" pitchFamily="2" charset="0"/>
                        </a:rPr>
                        <a:t>will it ensure increased community engagement through rentals, </a:t>
                      </a:r>
                    </a:p>
                    <a:p>
                      <a:pPr marL="285750" indent="-285750">
                        <a:buFont typeface="Wingdings" panose="05000000000000000000" pitchFamily="2" charset="2"/>
                        <a:buChar char="ü"/>
                      </a:pPr>
                      <a:r>
                        <a:rPr lang="en-US" dirty="0">
                          <a:latin typeface="Nunito Sans" pitchFamily="2" charset="0"/>
                        </a:rPr>
                        <a:t>will it ensure less sickness amongst your Membership as the health risk is diminished, will it improve safety of our youth,</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dirty="0">
                          <a:latin typeface="Nunito Sans" pitchFamily="2" charset="0"/>
                        </a:rPr>
                        <a:t>will it ensure that youth are fed one square meal per day.</a:t>
                      </a:r>
                      <a:endParaRPr lang="en-AU" dirty="0">
                        <a:latin typeface="Nunito Sans" pitchFamily="2" charset="0"/>
                      </a:endParaRPr>
                    </a:p>
                  </a:txBody>
                  <a:tcPr/>
                </a:tc>
                <a:extLst>
                  <a:ext uri="{0D108BD9-81ED-4DB2-BD59-A6C34878D82A}">
                    <a16:rowId xmlns:a16="http://schemas.microsoft.com/office/drawing/2014/main" val="2347982818"/>
                  </a:ext>
                </a:extLst>
              </a:tr>
            </a:tbl>
          </a:graphicData>
        </a:graphic>
      </p:graphicFrame>
    </p:spTree>
    <p:extLst>
      <p:ext uri="{BB962C8B-B14F-4D97-AF65-F5344CB8AC3E}">
        <p14:creationId xmlns:p14="http://schemas.microsoft.com/office/powerpoint/2010/main" val="3712497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39</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1"/>
            <a:ext cx="10515600" cy="1025198"/>
          </a:xfrm>
        </p:spPr>
        <p:txBody>
          <a:bodyPr>
            <a:normAutofit/>
          </a:bodyPr>
          <a:lstStyle/>
          <a:p>
            <a:r>
              <a:rPr lang="en-US" sz="3600" b="1" dirty="0">
                <a:latin typeface="Nunito Sans" pitchFamily="2" charset="0"/>
              </a:rPr>
              <a:t>Project Assessment Criteria - TWO</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43BF0FB1-956B-B5B4-D3C6-FD1070A506AD}"/>
              </a:ext>
            </a:extLst>
          </p:cNvPr>
          <p:cNvGraphicFramePr>
            <a:graphicFrameLocks noGrp="1"/>
          </p:cNvGraphicFramePr>
          <p:nvPr>
            <p:extLst>
              <p:ext uri="{D42A27DB-BD31-4B8C-83A1-F6EECF244321}">
                <p14:modId xmlns:p14="http://schemas.microsoft.com/office/powerpoint/2010/main" val="142200927"/>
              </p:ext>
            </p:extLst>
          </p:nvPr>
        </p:nvGraphicFramePr>
        <p:xfrm>
          <a:off x="838199" y="1025198"/>
          <a:ext cx="10515600" cy="5613400"/>
        </p:xfrm>
        <a:graphic>
          <a:graphicData uri="http://schemas.openxmlformats.org/drawingml/2006/table">
            <a:tbl>
              <a:tblPr firstRow="1" bandRow="1">
                <a:tableStyleId>{5C22544A-7EE6-4342-B048-85BDC9FD1C3A}</a:tableStyleId>
              </a:tblPr>
              <a:tblGrid>
                <a:gridCol w="3112009">
                  <a:extLst>
                    <a:ext uri="{9D8B030D-6E8A-4147-A177-3AD203B41FA5}">
                      <a16:colId xmlns:a16="http://schemas.microsoft.com/office/drawing/2014/main" val="1756329074"/>
                    </a:ext>
                  </a:extLst>
                </a:gridCol>
                <a:gridCol w="1344168">
                  <a:extLst>
                    <a:ext uri="{9D8B030D-6E8A-4147-A177-3AD203B41FA5}">
                      <a16:colId xmlns:a16="http://schemas.microsoft.com/office/drawing/2014/main" val="3525788734"/>
                    </a:ext>
                  </a:extLst>
                </a:gridCol>
                <a:gridCol w="6059423">
                  <a:extLst>
                    <a:ext uri="{9D8B030D-6E8A-4147-A177-3AD203B41FA5}">
                      <a16:colId xmlns:a16="http://schemas.microsoft.com/office/drawing/2014/main" val="560596037"/>
                    </a:ext>
                  </a:extLst>
                </a:gridCol>
              </a:tblGrid>
              <a:tr h="370840">
                <a:tc>
                  <a:txBody>
                    <a:bodyPr/>
                    <a:lstStyle/>
                    <a:p>
                      <a:pPr algn="ctr"/>
                      <a:r>
                        <a:rPr lang="en-US" dirty="0">
                          <a:latin typeface="Nunito Sans" pitchFamily="2" charset="0"/>
                        </a:rPr>
                        <a:t>Assessment Criteria</a:t>
                      </a:r>
                      <a:endParaRPr lang="en-AU" dirty="0">
                        <a:latin typeface="Nunito Sans" pitchFamily="2" charset="0"/>
                      </a:endParaRPr>
                    </a:p>
                  </a:txBody>
                  <a:tcPr/>
                </a:tc>
                <a:tc>
                  <a:txBody>
                    <a:bodyPr/>
                    <a:lstStyle/>
                    <a:p>
                      <a:pPr algn="ctr"/>
                      <a:r>
                        <a:rPr lang="en-US" dirty="0">
                          <a:latin typeface="Nunito Sans" pitchFamily="2" charset="0"/>
                        </a:rPr>
                        <a:t>Weighting</a:t>
                      </a:r>
                      <a:endParaRPr lang="en-AU" dirty="0">
                        <a:latin typeface="Nunito Sans" pitchFamily="2" charset="0"/>
                      </a:endParaRPr>
                    </a:p>
                  </a:txBody>
                  <a:tcPr/>
                </a:tc>
                <a:tc>
                  <a:txBody>
                    <a:bodyPr/>
                    <a:lstStyle/>
                    <a:p>
                      <a:pPr algn="ctr"/>
                      <a:r>
                        <a:rPr lang="en-US" dirty="0">
                          <a:latin typeface="Nunito Sans" pitchFamily="2" charset="0"/>
                        </a:rPr>
                        <a:t>Information you should provide in your application </a:t>
                      </a:r>
                      <a:endParaRPr lang="en-AU" dirty="0">
                        <a:latin typeface="Nunito Sans" pitchFamily="2" charset="0"/>
                      </a:endParaRPr>
                    </a:p>
                  </a:txBody>
                  <a:tcPr/>
                </a:tc>
                <a:extLst>
                  <a:ext uri="{0D108BD9-81ED-4DB2-BD59-A6C34878D82A}">
                    <a16:rowId xmlns:a16="http://schemas.microsoft.com/office/drawing/2014/main" val="3455561411"/>
                  </a:ext>
                </a:extLst>
              </a:tr>
              <a:tr h="370840">
                <a:tc>
                  <a:txBody>
                    <a:bodyPr/>
                    <a:lstStyle/>
                    <a:p>
                      <a:r>
                        <a:rPr lang="en-US" dirty="0">
                          <a:latin typeface="Nunito Sans" pitchFamily="2" charset="0"/>
                        </a:rPr>
                        <a:t>02 . Describe how your project will meet community needs and increase community participation.</a:t>
                      </a:r>
                      <a:endParaRPr lang="en-AU" dirty="0">
                        <a:latin typeface="Nunito Sans" pitchFamily="2" charset="0"/>
                      </a:endParaRPr>
                    </a:p>
                  </a:txBody>
                  <a:tcPr/>
                </a:tc>
                <a:tc>
                  <a:txBody>
                    <a:bodyPr/>
                    <a:lstStyle/>
                    <a:p>
                      <a:pPr algn="ctr"/>
                      <a:r>
                        <a:rPr lang="en-US" dirty="0">
                          <a:latin typeface="Nunito Sans" pitchFamily="2" charset="0"/>
                        </a:rPr>
                        <a:t>25%</a:t>
                      </a:r>
                      <a:endParaRPr lang="en-AU" dirty="0">
                        <a:latin typeface="Nunito Sans" pitchFamily="2" charset="0"/>
                      </a:endParaRPr>
                    </a:p>
                  </a:txBody>
                  <a:tcPr/>
                </a:tc>
                <a:tc>
                  <a:txBody>
                    <a:bodyPr/>
                    <a:lstStyle/>
                    <a:p>
                      <a:r>
                        <a:rPr lang="en-US" sz="1600" dirty="0">
                          <a:latin typeface="Nunito Sans" pitchFamily="2" charset="0"/>
                        </a:rPr>
                        <a:t>Why is your project a priority need; why funding is important, and how funding will it promote community participation, inclusion, and cohesion.</a:t>
                      </a:r>
                    </a:p>
                    <a:p>
                      <a:endParaRPr lang="en-US" sz="1600" dirty="0">
                        <a:latin typeface="Nunito Sans" pitchFamily="2" charset="0"/>
                      </a:endParaRPr>
                    </a:p>
                    <a:p>
                      <a:r>
                        <a:rPr lang="en-US" sz="1600" dirty="0">
                          <a:latin typeface="Nunito Sans" pitchFamily="2" charset="0"/>
                        </a:rPr>
                        <a:t>Describe </a:t>
                      </a:r>
                      <a:r>
                        <a:rPr lang="en-US" sz="1600" u="sng" dirty="0">
                          <a:latin typeface="Nunito Sans" pitchFamily="2" charset="0"/>
                        </a:rPr>
                        <a:t>how</a:t>
                      </a:r>
                      <a:r>
                        <a:rPr lang="en-US" sz="1600" dirty="0">
                          <a:latin typeface="Nunito Sans" pitchFamily="2" charset="0"/>
                        </a:rPr>
                        <a:t> your project will encourage increased Membership. </a:t>
                      </a:r>
                    </a:p>
                    <a:p>
                      <a:endParaRPr lang="en-US" sz="1600" dirty="0">
                        <a:latin typeface="Nunito Sans" pitchFamily="2" charset="0"/>
                      </a:endParaRPr>
                    </a:p>
                    <a:p>
                      <a:r>
                        <a:rPr lang="en-US" sz="1600" dirty="0">
                          <a:latin typeface="Nunito Sans" pitchFamily="2" charset="0"/>
                        </a:rPr>
                        <a:t>Here you could talk about how a refurbished Hall will attract more youth from the community to join Joeys, Cubs, Scouts &amp; Venturers. You may have a waitlist, and at the completion of this project will see all the youth on the waitlist become full members.  </a:t>
                      </a:r>
                    </a:p>
                    <a:p>
                      <a:endParaRPr lang="en-US" sz="1600" dirty="0">
                        <a:latin typeface="Nunito Sans" pitchFamily="2" charset="0"/>
                      </a:endParaRPr>
                    </a:p>
                    <a:p>
                      <a:r>
                        <a:rPr lang="en-US" sz="1600" dirty="0">
                          <a:latin typeface="Nunito Sans" pitchFamily="2" charset="0"/>
                        </a:rPr>
                        <a:t>Describe how your project will promote more inclusive activities and services.</a:t>
                      </a:r>
                    </a:p>
                    <a:p>
                      <a:endParaRPr lang="en-US" sz="1600" dirty="0">
                        <a:latin typeface="Nunito Sans" pitchFamily="2" charset="0"/>
                      </a:endParaRPr>
                    </a:p>
                    <a:p>
                      <a:r>
                        <a:rPr lang="en-US" sz="1600" dirty="0">
                          <a:latin typeface="Nunito Sans" pitchFamily="2" charset="0"/>
                        </a:rPr>
                        <a:t>Describe how your project will encourage new Community Groups to start leasing your revitalized hall.  Be explicit in your descriptions, and how often these new activities will be offered to the community.  </a:t>
                      </a:r>
                    </a:p>
                    <a:p>
                      <a:r>
                        <a:rPr lang="en-US" dirty="0">
                          <a:latin typeface="Nunito Sans" pitchFamily="2" charset="0"/>
                        </a:rPr>
                        <a:t>  </a:t>
                      </a:r>
                    </a:p>
                  </a:txBody>
                  <a:tcPr/>
                </a:tc>
                <a:extLst>
                  <a:ext uri="{0D108BD9-81ED-4DB2-BD59-A6C34878D82A}">
                    <a16:rowId xmlns:a16="http://schemas.microsoft.com/office/drawing/2014/main" val="1261939949"/>
                  </a:ext>
                </a:extLst>
              </a:tr>
            </a:tbl>
          </a:graphicData>
        </a:graphic>
      </p:graphicFrame>
    </p:spTree>
    <p:extLst>
      <p:ext uri="{BB962C8B-B14F-4D97-AF65-F5344CB8AC3E}">
        <p14:creationId xmlns:p14="http://schemas.microsoft.com/office/powerpoint/2010/main" val="1507847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3EBAFCC-9204-AAB6-FD4A-3F344D6C5293}"/>
              </a:ext>
            </a:extLst>
          </p:cNvPr>
          <p:cNvSpPr>
            <a:spLocks noGrp="1"/>
          </p:cNvSpPr>
          <p:nvPr>
            <p:ph type="sldNum" sz="quarter" idx="12"/>
          </p:nvPr>
        </p:nvSpPr>
        <p:spPr/>
        <p:txBody>
          <a:bodyPr/>
          <a:lstStyle/>
          <a:p>
            <a:fld id="{0D8248DB-724B-44FE-8637-4F74E983E1E2}" type="slidenum">
              <a:rPr lang="en-AU" smtClean="0"/>
              <a:pPr/>
              <a:t>4</a:t>
            </a:fld>
            <a:endParaRPr lang="en-AU" dirty="0"/>
          </a:p>
        </p:txBody>
      </p:sp>
      <p:sp>
        <p:nvSpPr>
          <p:cNvPr id="5" name="Title 4">
            <a:extLst>
              <a:ext uri="{FF2B5EF4-FFF2-40B4-BE49-F238E27FC236}">
                <a16:creationId xmlns:a16="http://schemas.microsoft.com/office/drawing/2014/main" id="{FE9BE439-1B0D-1B9C-3135-4C58C289A817}"/>
              </a:ext>
            </a:extLst>
          </p:cNvPr>
          <p:cNvSpPr>
            <a:spLocks noGrp="1"/>
          </p:cNvSpPr>
          <p:nvPr>
            <p:ph type="title"/>
          </p:nvPr>
        </p:nvSpPr>
        <p:spPr>
          <a:xfrm>
            <a:off x="653450" y="0"/>
            <a:ext cx="10885099" cy="1325563"/>
          </a:xfrm>
        </p:spPr>
        <p:txBody>
          <a:bodyPr>
            <a:normAutofit/>
          </a:bodyPr>
          <a:lstStyle/>
          <a:p>
            <a:r>
              <a:rPr lang="en-US" sz="3600" b="1" dirty="0">
                <a:latin typeface="Nunito Sans" pitchFamily="2" charset="0"/>
              </a:rPr>
              <a:t>Community Building Partnership 2025 (CBP25) Grant Program</a:t>
            </a:r>
            <a:endParaRPr lang="en-AU" sz="3600" b="1" dirty="0">
              <a:latin typeface="Nunito Sans" pitchFamily="2" charset="0"/>
            </a:endParaRPr>
          </a:p>
        </p:txBody>
      </p:sp>
      <p:sp>
        <p:nvSpPr>
          <p:cNvPr id="6" name="Content Placeholder 2">
            <a:extLst>
              <a:ext uri="{FF2B5EF4-FFF2-40B4-BE49-F238E27FC236}">
                <a16:creationId xmlns:a16="http://schemas.microsoft.com/office/drawing/2014/main" id="{4CB50E76-CC8F-8662-1ACC-453040CBC79E}"/>
              </a:ext>
            </a:extLst>
          </p:cNvPr>
          <p:cNvSpPr>
            <a:spLocks noGrp="1"/>
          </p:cNvSpPr>
          <p:nvPr>
            <p:ph idx="1"/>
          </p:nvPr>
        </p:nvSpPr>
        <p:spPr>
          <a:xfrm>
            <a:off x="745824" y="1325563"/>
            <a:ext cx="10700350" cy="4040698"/>
          </a:xfrm>
        </p:spPr>
        <p:txBody>
          <a:bodyPr>
            <a:normAutofit/>
          </a:bodyPr>
          <a:lstStyle/>
          <a:p>
            <a:pPr marL="0" indent="0">
              <a:buNone/>
            </a:pPr>
            <a:r>
              <a:rPr lang="en-US" dirty="0">
                <a:latin typeface="Nunito Sans" pitchFamily="2" charset="0"/>
              </a:rPr>
              <a:t>This program awards grants for community infrastructure projects that deliver positive social, environmental and recreational outcomes while also promoting community participation inclusion and cohesion.</a:t>
            </a:r>
            <a:endParaRPr lang="en-AU" dirty="0">
              <a:latin typeface="Nunito Sans" pitchFamily="2" charset="0"/>
            </a:endParaRPr>
          </a:p>
        </p:txBody>
      </p:sp>
    </p:spTree>
    <p:extLst>
      <p:ext uri="{BB962C8B-B14F-4D97-AF65-F5344CB8AC3E}">
        <p14:creationId xmlns:p14="http://schemas.microsoft.com/office/powerpoint/2010/main" val="3147932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40</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1"/>
            <a:ext cx="10515600" cy="723445"/>
          </a:xfrm>
        </p:spPr>
        <p:txBody>
          <a:bodyPr>
            <a:normAutofit/>
          </a:bodyPr>
          <a:lstStyle/>
          <a:p>
            <a:r>
              <a:rPr lang="en-US" sz="3600" b="1" dirty="0">
                <a:latin typeface="Nunito Sans" pitchFamily="2" charset="0"/>
              </a:rPr>
              <a:t>Project Assessment Criteria – TWO continue...</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43BF0FB1-956B-B5B4-D3C6-FD1070A506AD}"/>
              </a:ext>
            </a:extLst>
          </p:cNvPr>
          <p:cNvGraphicFramePr>
            <a:graphicFrameLocks noGrp="1"/>
          </p:cNvGraphicFramePr>
          <p:nvPr>
            <p:extLst>
              <p:ext uri="{D42A27DB-BD31-4B8C-83A1-F6EECF244321}">
                <p14:modId xmlns:p14="http://schemas.microsoft.com/office/powerpoint/2010/main" val="2523217548"/>
              </p:ext>
            </p:extLst>
          </p:nvPr>
        </p:nvGraphicFramePr>
        <p:xfrm>
          <a:off x="838199" y="723446"/>
          <a:ext cx="10515600" cy="6070600"/>
        </p:xfrm>
        <a:graphic>
          <a:graphicData uri="http://schemas.openxmlformats.org/drawingml/2006/table">
            <a:tbl>
              <a:tblPr firstRow="1" bandRow="1">
                <a:tableStyleId>{5C22544A-7EE6-4342-B048-85BDC9FD1C3A}</a:tableStyleId>
              </a:tblPr>
              <a:tblGrid>
                <a:gridCol w="3075433">
                  <a:extLst>
                    <a:ext uri="{9D8B030D-6E8A-4147-A177-3AD203B41FA5}">
                      <a16:colId xmlns:a16="http://schemas.microsoft.com/office/drawing/2014/main" val="1756329074"/>
                    </a:ext>
                  </a:extLst>
                </a:gridCol>
                <a:gridCol w="1380744">
                  <a:extLst>
                    <a:ext uri="{9D8B030D-6E8A-4147-A177-3AD203B41FA5}">
                      <a16:colId xmlns:a16="http://schemas.microsoft.com/office/drawing/2014/main" val="3525788734"/>
                    </a:ext>
                  </a:extLst>
                </a:gridCol>
                <a:gridCol w="6059423">
                  <a:extLst>
                    <a:ext uri="{9D8B030D-6E8A-4147-A177-3AD203B41FA5}">
                      <a16:colId xmlns:a16="http://schemas.microsoft.com/office/drawing/2014/main" val="560596037"/>
                    </a:ext>
                  </a:extLst>
                </a:gridCol>
              </a:tblGrid>
              <a:tr h="370840">
                <a:tc>
                  <a:txBody>
                    <a:bodyPr/>
                    <a:lstStyle/>
                    <a:p>
                      <a:pPr algn="ctr"/>
                      <a:r>
                        <a:rPr lang="en-US" dirty="0">
                          <a:latin typeface="Nunito Sans" pitchFamily="2" charset="0"/>
                        </a:rPr>
                        <a:t>Assessment Criteria</a:t>
                      </a:r>
                      <a:endParaRPr lang="en-AU" dirty="0">
                        <a:latin typeface="Nunito Sans" pitchFamily="2" charset="0"/>
                      </a:endParaRPr>
                    </a:p>
                  </a:txBody>
                  <a:tcPr/>
                </a:tc>
                <a:tc>
                  <a:txBody>
                    <a:bodyPr/>
                    <a:lstStyle/>
                    <a:p>
                      <a:pPr algn="ctr"/>
                      <a:r>
                        <a:rPr lang="en-US" dirty="0">
                          <a:latin typeface="Nunito Sans" pitchFamily="2" charset="0"/>
                        </a:rPr>
                        <a:t>Weighting</a:t>
                      </a:r>
                      <a:endParaRPr lang="en-AU" dirty="0">
                        <a:latin typeface="Nunito Sans" pitchFamily="2" charset="0"/>
                      </a:endParaRPr>
                    </a:p>
                  </a:txBody>
                  <a:tcPr/>
                </a:tc>
                <a:tc>
                  <a:txBody>
                    <a:bodyPr/>
                    <a:lstStyle/>
                    <a:p>
                      <a:pPr algn="ctr"/>
                      <a:r>
                        <a:rPr lang="en-US" dirty="0">
                          <a:latin typeface="Nunito Sans" pitchFamily="2" charset="0"/>
                        </a:rPr>
                        <a:t>Information you should provide in your application </a:t>
                      </a:r>
                      <a:endParaRPr lang="en-AU" dirty="0">
                        <a:latin typeface="Nunito Sans" pitchFamily="2" charset="0"/>
                      </a:endParaRPr>
                    </a:p>
                  </a:txBody>
                  <a:tcPr/>
                </a:tc>
                <a:extLst>
                  <a:ext uri="{0D108BD9-81ED-4DB2-BD59-A6C34878D82A}">
                    <a16:rowId xmlns:a16="http://schemas.microsoft.com/office/drawing/2014/main" val="3455561411"/>
                  </a:ext>
                </a:extLst>
              </a:tr>
              <a:tr h="370840">
                <a:tc>
                  <a:txBody>
                    <a:bodyPr/>
                    <a:lstStyle/>
                    <a:p>
                      <a:r>
                        <a:rPr lang="en-US" dirty="0">
                          <a:latin typeface="Nunito Sans" pitchFamily="2" charset="0"/>
                        </a:rPr>
                        <a:t>02 . Describe how your project will meet community needs and increase community participation.</a:t>
                      </a:r>
                      <a:endParaRPr lang="en-AU" dirty="0">
                        <a:latin typeface="Nunito Sans" pitchFamily="2" charset="0"/>
                      </a:endParaRPr>
                    </a:p>
                  </a:txBody>
                  <a:tcPr/>
                </a:tc>
                <a:tc>
                  <a:txBody>
                    <a:bodyPr/>
                    <a:lstStyle/>
                    <a:p>
                      <a:pPr algn="ctr"/>
                      <a:r>
                        <a:rPr lang="en-US" dirty="0">
                          <a:latin typeface="Nunito Sans" pitchFamily="2" charset="0"/>
                        </a:rPr>
                        <a:t>25%</a:t>
                      </a:r>
                      <a:endParaRPr lang="en-AU" dirty="0">
                        <a:latin typeface="Nunito Sans" pitchFamily="2" charset="0"/>
                      </a:endParaRPr>
                    </a:p>
                  </a:txBody>
                  <a:tcPr/>
                </a:tc>
                <a:tc>
                  <a:txBody>
                    <a:bodyPr/>
                    <a:lstStyle/>
                    <a:p>
                      <a:r>
                        <a:rPr lang="en-US" sz="1600" dirty="0">
                          <a:latin typeface="Nunito Sans" pitchFamily="2" charset="0"/>
                        </a:rPr>
                        <a:t>Describe the current usage of the Hall, as such "X number of community groups currently rent and use the Scout Hall X mornings per week" This provides context for the proposed project’s impact.</a:t>
                      </a:r>
                    </a:p>
                    <a:p>
                      <a:endParaRPr lang="en-US" sz="1600" dirty="0">
                        <a:latin typeface="Nunito Sans" pitchFamily="2" charset="0"/>
                      </a:endParaRPr>
                    </a:p>
                    <a:p>
                      <a:r>
                        <a:rPr lang="en-US" sz="1600" dirty="0">
                          <a:latin typeface="Nunito Sans" pitchFamily="2" charset="0"/>
                        </a:rPr>
                        <a:t>Outline how the Formation anticipates these numbers, or the quality of usage will increase following the upgrades or renovations. </a:t>
                      </a:r>
                    </a:p>
                    <a:p>
                      <a:endParaRPr lang="en-US" sz="1600" dirty="0">
                        <a:latin typeface="Nunito Sans" pitchFamily="2" charset="0"/>
                      </a:endParaRPr>
                    </a:p>
                    <a:p>
                      <a:r>
                        <a:rPr lang="en-US" sz="1600" dirty="0">
                          <a:latin typeface="Nunito Sans" pitchFamily="2" charset="0"/>
                        </a:rPr>
                        <a:t>For example, highlight potential increases in usage, expanded accessibility, or enhanced user satisfaction. This is a part of the Scouting Method – Community Involvement – Active exploration of an individual’s commitment and responsibility to their community and wider world.</a:t>
                      </a:r>
                    </a:p>
                    <a:p>
                      <a:endParaRPr lang="en-US" sz="1600" dirty="0">
                        <a:latin typeface="Nunito Sans" pitchFamily="2" charset="0"/>
                      </a:endParaRPr>
                    </a:p>
                    <a:p>
                      <a:r>
                        <a:rPr lang="en-US" sz="1600" dirty="0">
                          <a:latin typeface="Nunito Sans" pitchFamily="2" charset="0"/>
                        </a:rPr>
                        <a:t>To measure the project's success, it may be an idea to mention that a survey will be conducted with all community users after the project’s completion, gathering feedback on the impact of improvements. The survey results will be shared in your acquittal report.</a:t>
                      </a:r>
                    </a:p>
                    <a:p>
                      <a:endParaRPr lang="en-US" sz="1600" dirty="0">
                        <a:latin typeface="Nunito Sans" pitchFamily="2" charset="0"/>
                      </a:endParaRPr>
                    </a:p>
                    <a:p>
                      <a:r>
                        <a:rPr lang="en-US" sz="1600" dirty="0">
                          <a:latin typeface="Nunito Sans" pitchFamily="2" charset="0"/>
                        </a:rPr>
                        <a:t>Upload Letter of Support from your Local MP and Community Organization's that lease your Hall.</a:t>
                      </a:r>
                      <a:endParaRPr lang="en-AU" sz="1600" dirty="0">
                        <a:latin typeface="Nunito Sans" pitchFamily="2" charset="0"/>
                      </a:endParaRPr>
                    </a:p>
                  </a:txBody>
                  <a:tcPr/>
                </a:tc>
                <a:extLst>
                  <a:ext uri="{0D108BD9-81ED-4DB2-BD59-A6C34878D82A}">
                    <a16:rowId xmlns:a16="http://schemas.microsoft.com/office/drawing/2014/main" val="1261939949"/>
                  </a:ext>
                </a:extLst>
              </a:tr>
            </a:tbl>
          </a:graphicData>
        </a:graphic>
      </p:graphicFrame>
    </p:spTree>
    <p:extLst>
      <p:ext uri="{BB962C8B-B14F-4D97-AF65-F5344CB8AC3E}">
        <p14:creationId xmlns:p14="http://schemas.microsoft.com/office/powerpoint/2010/main" val="20718298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41</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038338"/>
            <a:ext cx="10515600" cy="5138626"/>
          </a:xfrm>
        </p:spPr>
        <p:txBody>
          <a:bodyPr>
            <a:normAutofit/>
          </a:bodyPr>
          <a:lstStyle/>
          <a:p>
            <a:r>
              <a:rPr lang="en-US" dirty="0">
                <a:latin typeface="Nunito Sans" pitchFamily="2" charset="0"/>
              </a:rPr>
              <a:t>Should I upload Letters of Support to show Community Participation?</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Definitely - the more Letter of Support you can obtain the better. </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The Grants Team has built a Letter of Support Template which we suggest you email to Community members after you have spoken with them, seeking their endorsement. </a:t>
            </a:r>
            <a:br>
              <a:rPr lang="en-AU" sz="2000" dirty="0">
                <a:latin typeface="Nunito Sans" pitchFamily="2" charset="0"/>
              </a:rPr>
            </a:b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32500713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3C971D-B85F-7086-049A-450A7D19FD73}"/>
              </a:ext>
            </a:extLst>
          </p:cNvPr>
          <p:cNvSpPr>
            <a:spLocks noGrp="1"/>
          </p:cNvSpPr>
          <p:nvPr>
            <p:ph type="sldNum" sz="quarter" idx="12"/>
          </p:nvPr>
        </p:nvSpPr>
        <p:spPr/>
        <p:txBody>
          <a:bodyPr/>
          <a:lstStyle/>
          <a:p>
            <a:fld id="{0D8248DB-724B-44FE-8637-4F74E983E1E2}" type="slidenum">
              <a:rPr lang="en-AU" smtClean="0"/>
              <a:pPr/>
              <a:t>42</a:t>
            </a:fld>
            <a:endParaRPr lang="en-AU" dirty="0"/>
          </a:p>
        </p:txBody>
      </p:sp>
      <p:pic>
        <p:nvPicPr>
          <p:cNvPr id="6" name="Picture 5">
            <a:extLst>
              <a:ext uri="{FF2B5EF4-FFF2-40B4-BE49-F238E27FC236}">
                <a16:creationId xmlns:a16="http://schemas.microsoft.com/office/drawing/2014/main" id="{6D0AE6C8-7B25-3348-6864-203E110F3EAB}"/>
              </a:ext>
            </a:extLst>
          </p:cNvPr>
          <p:cNvPicPr>
            <a:picLocks noChangeAspect="1"/>
          </p:cNvPicPr>
          <p:nvPr/>
        </p:nvPicPr>
        <p:blipFill>
          <a:blip r:embed="rId2"/>
          <a:stretch>
            <a:fillRect/>
          </a:stretch>
        </p:blipFill>
        <p:spPr>
          <a:xfrm>
            <a:off x="5065515" y="366394"/>
            <a:ext cx="4969809" cy="6125210"/>
          </a:xfrm>
          <a:prstGeom prst="rect">
            <a:avLst/>
          </a:prstGeom>
          <a:ln>
            <a:solidFill>
              <a:schemeClr val="tx1">
                <a:lumMod val="75000"/>
              </a:schemeClr>
            </a:solidFill>
          </a:ln>
        </p:spPr>
      </p:pic>
      <p:sp>
        <p:nvSpPr>
          <p:cNvPr id="9" name="Title 4">
            <a:extLst>
              <a:ext uri="{FF2B5EF4-FFF2-40B4-BE49-F238E27FC236}">
                <a16:creationId xmlns:a16="http://schemas.microsoft.com/office/drawing/2014/main" id="{40F0D51F-69CF-5051-D482-E21F8648CEF9}"/>
              </a:ext>
            </a:extLst>
          </p:cNvPr>
          <p:cNvSpPr>
            <a:spLocks noGrp="1"/>
          </p:cNvSpPr>
          <p:nvPr>
            <p:ph type="title"/>
          </p:nvPr>
        </p:nvSpPr>
        <p:spPr>
          <a:xfrm>
            <a:off x="467264" y="2766218"/>
            <a:ext cx="4132168" cy="1325563"/>
          </a:xfrm>
        </p:spPr>
        <p:txBody>
          <a:bodyPr>
            <a:normAutofit fontScale="90000"/>
          </a:bodyPr>
          <a:lstStyle/>
          <a:p>
            <a:r>
              <a:rPr lang="en-US" sz="4000" b="1" dirty="0">
                <a:latin typeface="Nunito Sans" pitchFamily="2" charset="0"/>
              </a:rPr>
              <a:t>Letter of Support - Sample</a:t>
            </a:r>
            <a:endParaRPr lang="en-AU" sz="4000" b="1" dirty="0">
              <a:latin typeface="Nunito Sans" pitchFamily="2" charset="0"/>
            </a:endParaRPr>
          </a:p>
        </p:txBody>
      </p:sp>
    </p:spTree>
    <p:extLst>
      <p:ext uri="{BB962C8B-B14F-4D97-AF65-F5344CB8AC3E}">
        <p14:creationId xmlns:p14="http://schemas.microsoft.com/office/powerpoint/2010/main" val="39887618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43</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1"/>
            <a:ext cx="10515600" cy="1133856"/>
          </a:xfrm>
        </p:spPr>
        <p:txBody>
          <a:bodyPr>
            <a:normAutofit/>
          </a:bodyPr>
          <a:lstStyle/>
          <a:p>
            <a:r>
              <a:rPr lang="en-US" sz="3600" b="1" dirty="0">
                <a:latin typeface="Nunito Sans" pitchFamily="2" charset="0"/>
              </a:rPr>
              <a:t>Project Assessment Criteria – THREE</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43BF0FB1-956B-B5B4-D3C6-FD1070A506AD}"/>
              </a:ext>
            </a:extLst>
          </p:cNvPr>
          <p:cNvGraphicFramePr>
            <a:graphicFrameLocks noGrp="1"/>
          </p:cNvGraphicFramePr>
          <p:nvPr>
            <p:extLst>
              <p:ext uri="{D42A27DB-BD31-4B8C-83A1-F6EECF244321}">
                <p14:modId xmlns:p14="http://schemas.microsoft.com/office/powerpoint/2010/main" val="2545002485"/>
              </p:ext>
            </p:extLst>
          </p:nvPr>
        </p:nvGraphicFramePr>
        <p:xfrm>
          <a:off x="838200" y="1133857"/>
          <a:ext cx="10515600" cy="4119880"/>
        </p:xfrm>
        <a:graphic>
          <a:graphicData uri="http://schemas.openxmlformats.org/drawingml/2006/table">
            <a:tbl>
              <a:tblPr firstRow="1" bandRow="1">
                <a:tableStyleId>{5C22544A-7EE6-4342-B048-85BDC9FD1C3A}</a:tableStyleId>
              </a:tblPr>
              <a:tblGrid>
                <a:gridCol w="3102864">
                  <a:extLst>
                    <a:ext uri="{9D8B030D-6E8A-4147-A177-3AD203B41FA5}">
                      <a16:colId xmlns:a16="http://schemas.microsoft.com/office/drawing/2014/main" val="1756329074"/>
                    </a:ext>
                  </a:extLst>
                </a:gridCol>
                <a:gridCol w="1353313">
                  <a:extLst>
                    <a:ext uri="{9D8B030D-6E8A-4147-A177-3AD203B41FA5}">
                      <a16:colId xmlns:a16="http://schemas.microsoft.com/office/drawing/2014/main" val="3525788734"/>
                    </a:ext>
                  </a:extLst>
                </a:gridCol>
                <a:gridCol w="6059423">
                  <a:extLst>
                    <a:ext uri="{9D8B030D-6E8A-4147-A177-3AD203B41FA5}">
                      <a16:colId xmlns:a16="http://schemas.microsoft.com/office/drawing/2014/main" val="560596037"/>
                    </a:ext>
                  </a:extLst>
                </a:gridCol>
              </a:tblGrid>
              <a:tr h="370840">
                <a:tc>
                  <a:txBody>
                    <a:bodyPr/>
                    <a:lstStyle/>
                    <a:p>
                      <a:pPr algn="ctr"/>
                      <a:r>
                        <a:rPr lang="en-US" dirty="0">
                          <a:latin typeface="Nunito Sans" pitchFamily="2" charset="0"/>
                        </a:rPr>
                        <a:t>Assessment Criteria</a:t>
                      </a:r>
                      <a:endParaRPr lang="en-AU" dirty="0">
                        <a:latin typeface="Nunito Sans" pitchFamily="2" charset="0"/>
                      </a:endParaRPr>
                    </a:p>
                  </a:txBody>
                  <a:tcPr/>
                </a:tc>
                <a:tc>
                  <a:txBody>
                    <a:bodyPr/>
                    <a:lstStyle/>
                    <a:p>
                      <a:pPr algn="ctr"/>
                      <a:r>
                        <a:rPr lang="en-US" dirty="0">
                          <a:latin typeface="Nunito Sans" pitchFamily="2" charset="0"/>
                        </a:rPr>
                        <a:t>Weighting</a:t>
                      </a:r>
                      <a:endParaRPr lang="en-AU" dirty="0">
                        <a:latin typeface="Nunito Sans" pitchFamily="2" charset="0"/>
                      </a:endParaRPr>
                    </a:p>
                  </a:txBody>
                  <a:tcPr/>
                </a:tc>
                <a:tc>
                  <a:txBody>
                    <a:bodyPr/>
                    <a:lstStyle/>
                    <a:p>
                      <a:pPr algn="ctr"/>
                      <a:r>
                        <a:rPr lang="en-US" dirty="0">
                          <a:latin typeface="Nunito Sans" pitchFamily="2" charset="0"/>
                        </a:rPr>
                        <a:t>Information you should provide in your application </a:t>
                      </a:r>
                      <a:endParaRPr lang="en-AU" dirty="0">
                        <a:latin typeface="Nunito Sans" pitchFamily="2" charset="0"/>
                      </a:endParaRPr>
                    </a:p>
                  </a:txBody>
                  <a:tcPr/>
                </a:tc>
                <a:extLst>
                  <a:ext uri="{0D108BD9-81ED-4DB2-BD59-A6C34878D82A}">
                    <a16:rowId xmlns:a16="http://schemas.microsoft.com/office/drawing/2014/main" val="3455561411"/>
                  </a:ext>
                </a:extLst>
              </a:tr>
              <a:tr h="370840">
                <a:tc>
                  <a:txBody>
                    <a:bodyPr/>
                    <a:lstStyle/>
                    <a:p>
                      <a:r>
                        <a:rPr lang="en-US" dirty="0">
                          <a:latin typeface="Nunito Sans" pitchFamily="2" charset="0"/>
                        </a:rPr>
                        <a:t>03 . Describe what capacity your organisation has, to deliver the proposed project on time and within scope.</a:t>
                      </a:r>
                      <a:endParaRPr lang="en-AU" dirty="0">
                        <a:latin typeface="Nunito Sans" pitchFamily="2" charset="0"/>
                      </a:endParaRPr>
                    </a:p>
                  </a:txBody>
                  <a:tcPr/>
                </a:tc>
                <a:tc>
                  <a:txBody>
                    <a:bodyPr/>
                    <a:lstStyle/>
                    <a:p>
                      <a:pPr algn="ctr"/>
                      <a:r>
                        <a:rPr lang="en-US" dirty="0">
                          <a:latin typeface="Nunito Sans" pitchFamily="2" charset="0"/>
                        </a:rPr>
                        <a:t>25%</a:t>
                      </a:r>
                      <a:endParaRPr lang="en-AU" dirty="0">
                        <a:latin typeface="Nunito Sans" pitchFamily="2" charset="0"/>
                      </a:endParaRPr>
                    </a:p>
                  </a:txBody>
                  <a:tcPr/>
                </a:tc>
                <a:tc>
                  <a:txBody>
                    <a:bodyPr/>
                    <a:lstStyle/>
                    <a:p>
                      <a:r>
                        <a:rPr lang="en-US" sz="1600" dirty="0">
                          <a:latin typeface="Nunito Sans" pitchFamily="2" charset="0"/>
                        </a:rPr>
                        <a:t>The Scouts NSW State Team, including the Grants, Property, Finance, and Risk Units, along with the </a:t>
                      </a:r>
                      <a:r>
                        <a:rPr lang="en-US" sz="1600" dirty="0">
                          <a:solidFill>
                            <a:srgbClr val="FF0000"/>
                          </a:solidFill>
                          <a:latin typeface="Nunito Sans" pitchFamily="2" charset="0"/>
                        </a:rPr>
                        <a:t>[INSERT FORMATION NAME] </a:t>
                      </a:r>
                      <a:r>
                        <a:rPr lang="en-US" sz="1600" dirty="0">
                          <a:latin typeface="Nunito Sans" pitchFamily="2" charset="0"/>
                        </a:rPr>
                        <a:t>Volunteer cohort, bring significant project management and technical expertise to support </a:t>
                      </a:r>
                      <a:r>
                        <a:rPr lang="en-US" sz="1600" dirty="0">
                          <a:solidFill>
                            <a:srgbClr val="FF0000"/>
                          </a:solidFill>
                          <a:latin typeface="Nunito Sans" pitchFamily="2" charset="0"/>
                        </a:rPr>
                        <a:t>[INSERT PROJECT TITLE]. </a:t>
                      </a:r>
                    </a:p>
                    <a:p>
                      <a:endParaRPr lang="en-US" sz="1600" dirty="0">
                        <a:latin typeface="Nunito Sans" pitchFamily="2" charset="0"/>
                      </a:endParaRPr>
                    </a:p>
                    <a:p>
                      <a:r>
                        <a:rPr lang="en-US" sz="1600" dirty="0">
                          <a:latin typeface="Nunito Sans" pitchFamily="2" charset="0"/>
                        </a:rPr>
                        <a:t>With extensive experience in managing complex, community-focused initiatives, this team excels in project planning, risk management, and resource allocation. Their technical expertise spans construction, environmental planning, and youth engagement, ensuring projects meet safety standards and environmental guidelines. </a:t>
                      </a:r>
                    </a:p>
                    <a:p>
                      <a:endParaRPr lang="en-US" sz="1600" dirty="0">
                        <a:latin typeface="Nunito Sans" pitchFamily="2" charset="0"/>
                      </a:endParaRPr>
                    </a:p>
                    <a:p>
                      <a:r>
                        <a:rPr lang="en-US" sz="1600" dirty="0">
                          <a:latin typeface="Nunito Sans" pitchFamily="2" charset="0"/>
                        </a:rPr>
                        <a:t>Additionally, their proficiency in budgeting, reporting, and compliance ensures all regulatory and financial requirements are met, reinforcing the project's credibility and sustainability.</a:t>
                      </a:r>
                      <a:endParaRPr lang="en-AU" sz="1600" dirty="0">
                        <a:latin typeface="Nunito Sans" pitchFamily="2" charset="0"/>
                      </a:endParaRPr>
                    </a:p>
                  </a:txBody>
                  <a:tcPr/>
                </a:tc>
                <a:extLst>
                  <a:ext uri="{0D108BD9-81ED-4DB2-BD59-A6C34878D82A}">
                    <a16:rowId xmlns:a16="http://schemas.microsoft.com/office/drawing/2014/main" val="1261939949"/>
                  </a:ext>
                </a:extLst>
              </a:tr>
            </a:tbl>
          </a:graphicData>
        </a:graphic>
      </p:graphicFrame>
    </p:spTree>
    <p:extLst>
      <p:ext uri="{BB962C8B-B14F-4D97-AF65-F5344CB8AC3E}">
        <p14:creationId xmlns:p14="http://schemas.microsoft.com/office/powerpoint/2010/main" val="14767035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44</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038338"/>
            <a:ext cx="10515600" cy="5138626"/>
          </a:xfrm>
        </p:spPr>
        <p:txBody>
          <a:bodyPr>
            <a:normAutofit/>
          </a:bodyPr>
          <a:lstStyle/>
          <a:p>
            <a:r>
              <a:rPr lang="en-US" dirty="0">
                <a:latin typeface="Nunito Sans" pitchFamily="2" charset="0"/>
              </a:rPr>
              <a:t>How can we prove that Scout NSW in collaboration with any Group can deliver a CBP project on time and within scope?</a:t>
            </a:r>
          </a:p>
          <a:p>
            <a:pPr marL="457200" lvl="1" indent="0">
              <a:buNone/>
            </a:pPr>
            <a:endParaRPr lang="en-US" sz="2000" dirty="0">
              <a:latin typeface="Nunito Sans" pitchFamily="2" charset="0"/>
            </a:endParaRPr>
          </a:p>
          <a:p>
            <a:pPr marL="457200" lvl="1" indent="0">
              <a:buNone/>
            </a:pPr>
            <a:r>
              <a:rPr lang="en-US" sz="2000" dirty="0">
                <a:latin typeface="Nunito Sans" pitchFamily="2" charset="0"/>
              </a:rPr>
              <a:t>The Scouts NSW Grants Team in collaboration with 112 NSW Scout Groups has effectively delivered CBP21 and CBP22 on time and within scope. </a:t>
            </a:r>
          </a:p>
          <a:p>
            <a:pPr marL="457200" lvl="1" indent="0">
              <a:buNone/>
            </a:pPr>
            <a:endParaRPr lang="en-US" sz="2000" dirty="0">
              <a:latin typeface="Nunito Sans" pitchFamily="2" charset="0"/>
            </a:endParaRPr>
          </a:p>
          <a:p>
            <a:pPr marL="457200" lvl="1" indent="0">
              <a:buNone/>
            </a:pPr>
            <a:r>
              <a:rPr lang="en-US" sz="2000" dirty="0">
                <a:solidFill>
                  <a:srgbClr val="FF0000"/>
                </a:solidFill>
                <a:highlight>
                  <a:srgbClr val="FFFF00"/>
                </a:highlight>
                <a:latin typeface="Nunito Sans" pitchFamily="2" charset="0"/>
              </a:rPr>
              <a:t>Refer attached document which you can load into your application. </a:t>
            </a:r>
            <a:br>
              <a:rPr lang="en-AU" sz="2000" dirty="0">
                <a:latin typeface="Nunito Sans" pitchFamily="2" charset="0"/>
              </a:rPr>
            </a:b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2486923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7E896D5B-A98A-4D88-9D9B-400977A52C09}"/>
              </a:ext>
            </a:extLst>
          </p:cNvPr>
          <p:cNvPicPr>
            <a:picLocks noGrp="1" noChangeAspect="1"/>
          </p:cNvPicPr>
          <p:nvPr>
            <p:ph idx="1"/>
          </p:nvPr>
        </p:nvPicPr>
        <p:blipFill>
          <a:blip r:embed="rId2"/>
          <a:stretch>
            <a:fillRect/>
          </a:stretch>
        </p:blipFill>
        <p:spPr>
          <a:xfrm>
            <a:off x="2145439" y="136525"/>
            <a:ext cx="7901122" cy="6219825"/>
          </a:xfrm>
        </p:spPr>
      </p:pic>
      <p:sp>
        <p:nvSpPr>
          <p:cNvPr id="4" name="Slide Number Placeholder 3">
            <a:extLst>
              <a:ext uri="{FF2B5EF4-FFF2-40B4-BE49-F238E27FC236}">
                <a16:creationId xmlns:a16="http://schemas.microsoft.com/office/drawing/2014/main" id="{CAF2999E-827E-4563-65F2-455E86724F49}"/>
              </a:ext>
            </a:extLst>
          </p:cNvPr>
          <p:cNvSpPr>
            <a:spLocks noGrp="1"/>
          </p:cNvSpPr>
          <p:nvPr>
            <p:ph type="sldNum" sz="quarter" idx="12"/>
          </p:nvPr>
        </p:nvSpPr>
        <p:spPr/>
        <p:txBody>
          <a:bodyPr/>
          <a:lstStyle/>
          <a:p>
            <a:fld id="{0D8248DB-724B-44FE-8637-4F74E983E1E2}" type="slidenum">
              <a:rPr lang="en-AU" smtClean="0"/>
              <a:pPr/>
              <a:t>45</a:t>
            </a:fld>
            <a:endParaRPr lang="en-AU" dirty="0"/>
          </a:p>
        </p:txBody>
      </p:sp>
    </p:spTree>
    <p:extLst>
      <p:ext uri="{BB962C8B-B14F-4D97-AF65-F5344CB8AC3E}">
        <p14:creationId xmlns:p14="http://schemas.microsoft.com/office/powerpoint/2010/main" val="37102575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3C971D-B85F-7086-049A-450A7D19FD73}"/>
              </a:ext>
            </a:extLst>
          </p:cNvPr>
          <p:cNvSpPr>
            <a:spLocks noGrp="1"/>
          </p:cNvSpPr>
          <p:nvPr>
            <p:ph type="sldNum" sz="quarter" idx="12"/>
          </p:nvPr>
        </p:nvSpPr>
        <p:spPr/>
        <p:txBody>
          <a:bodyPr/>
          <a:lstStyle/>
          <a:p>
            <a:fld id="{0D8248DB-724B-44FE-8637-4F74E983E1E2}" type="slidenum">
              <a:rPr lang="en-AU" smtClean="0"/>
              <a:pPr/>
              <a:t>46</a:t>
            </a:fld>
            <a:endParaRPr lang="en-AU" dirty="0"/>
          </a:p>
        </p:txBody>
      </p:sp>
      <p:pic>
        <p:nvPicPr>
          <p:cNvPr id="6" name="Picture 5">
            <a:extLst>
              <a:ext uri="{FF2B5EF4-FFF2-40B4-BE49-F238E27FC236}">
                <a16:creationId xmlns:a16="http://schemas.microsoft.com/office/drawing/2014/main" id="{7338B808-E064-4880-26DD-E4A81A8EBD64}"/>
              </a:ext>
            </a:extLst>
          </p:cNvPr>
          <p:cNvPicPr>
            <a:picLocks noChangeAspect="1"/>
          </p:cNvPicPr>
          <p:nvPr/>
        </p:nvPicPr>
        <p:blipFill>
          <a:blip r:embed="rId2"/>
          <a:stretch>
            <a:fillRect/>
          </a:stretch>
        </p:blipFill>
        <p:spPr>
          <a:xfrm>
            <a:off x="1108941" y="338328"/>
            <a:ext cx="9974118" cy="5890576"/>
          </a:xfrm>
          <a:prstGeom prst="rect">
            <a:avLst/>
          </a:prstGeom>
        </p:spPr>
      </p:pic>
    </p:spTree>
    <p:extLst>
      <p:ext uri="{BB962C8B-B14F-4D97-AF65-F5344CB8AC3E}">
        <p14:creationId xmlns:p14="http://schemas.microsoft.com/office/powerpoint/2010/main" val="2977091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049A32-D5C3-915C-59CA-D01B5BB9EFDA}"/>
              </a:ext>
            </a:extLst>
          </p:cNvPr>
          <p:cNvSpPr>
            <a:spLocks noGrp="1"/>
          </p:cNvSpPr>
          <p:nvPr>
            <p:ph type="sldNum" sz="quarter" idx="12"/>
          </p:nvPr>
        </p:nvSpPr>
        <p:spPr/>
        <p:txBody>
          <a:bodyPr/>
          <a:lstStyle/>
          <a:p>
            <a:fld id="{0D8248DB-724B-44FE-8637-4F74E983E1E2}" type="slidenum">
              <a:rPr lang="en-AU" smtClean="0"/>
              <a:pPr/>
              <a:t>47</a:t>
            </a:fld>
            <a:endParaRPr lang="en-AU" dirty="0"/>
          </a:p>
        </p:txBody>
      </p:sp>
      <p:sp>
        <p:nvSpPr>
          <p:cNvPr id="2" name="Title 4">
            <a:extLst>
              <a:ext uri="{FF2B5EF4-FFF2-40B4-BE49-F238E27FC236}">
                <a16:creationId xmlns:a16="http://schemas.microsoft.com/office/drawing/2014/main" id="{70C2223C-2369-9FBD-CECB-78CEAF440E44}"/>
              </a:ext>
            </a:extLst>
          </p:cNvPr>
          <p:cNvSpPr>
            <a:spLocks noGrp="1"/>
          </p:cNvSpPr>
          <p:nvPr>
            <p:ph type="title"/>
          </p:nvPr>
        </p:nvSpPr>
        <p:spPr>
          <a:xfrm>
            <a:off x="838200" y="1"/>
            <a:ext cx="10515600" cy="1025198"/>
          </a:xfrm>
        </p:spPr>
        <p:txBody>
          <a:bodyPr>
            <a:normAutofit/>
          </a:bodyPr>
          <a:lstStyle/>
          <a:p>
            <a:r>
              <a:rPr lang="en-US" sz="3600" b="1" dirty="0">
                <a:latin typeface="Nunito Sans" pitchFamily="2" charset="0"/>
              </a:rPr>
              <a:t>Project Assessment Criteria – FOUR</a:t>
            </a:r>
            <a:endParaRPr lang="en-AU" sz="3600" b="1" dirty="0">
              <a:latin typeface="Nunito Sans" pitchFamily="2" charset="0"/>
            </a:endParaRPr>
          </a:p>
        </p:txBody>
      </p:sp>
      <p:graphicFrame>
        <p:nvGraphicFramePr>
          <p:cNvPr id="5" name="Table 5">
            <a:extLst>
              <a:ext uri="{FF2B5EF4-FFF2-40B4-BE49-F238E27FC236}">
                <a16:creationId xmlns:a16="http://schemas.microsoft.com/office/drawing/2014/main" id="{43BF0FB1-956B-B5B4-D3C6-FD1070A506AD}"/>
              </a:ext>
            </a:extLst>
          </p:cNvPr>
          <p:cNvGraphicFramePr>
            <a:graphicFrameLocks noGrp="1"/>
          </p:cNvGraphicFramePr>
          <p:nvPr>
            <p:extLst>
              <p:ext uri="{D42A27DB-BD31-4B8C-83A1-F6EECF244321}">
                <p14:modId xmlns:p14="http://schemas.microsoft.com/office/powerpoint/2010/main" val="174332382"/>
              </p:ext>
            </p:extLst>
          </p:nvPr>
        </p:nvGraphicFramePr>
        <p:xfrm>
          <a:off x="838199" y="1025198"/>
          <a:ext cx="10515600" cy="5232400"/>
        </p:xfrm>
        <a:graphic>
          <a:graphicData uri="http://schemas.openxmlformats.org/drawingml/2006/table">
            <a:tbl>
              <a:tblPr firstRow="1" bandRow="1">
                <a:tableStyleId>{5C22544A-7EE6-4342-B048-85BDC9FD1C3A}</a:tableStyleId>
              </a:tblPr>
              <a:tblGrid>
                <a:gridCol w="2993137">
                  <a:extLst>
                    <a:ext uri="{9D8B030D-6E8A-4147-A177-3AD203B41FA5}">
                      <a16:colId xmlns:a16="http://schemas.microsoft.com/office/drawing/2014/main" val="1756329074"/>
                    </a:ext>
                  </a:extLst>
                </a:gridCol>
                <a:gridCol w="1463040">
                  <a:extLst>
                    <a:ext uri="{9D8B030D-6E8A-4147-A177-3AD203B41FA5}">
                      <a16:colId xmlns:a16="http://schemas.microsoft.com/office/drawing/2014/main" val="3525788734"/>
                    </a:ext>
                  </a:extLst>
                </a:gridCol>
                <a:gridCol w="6059423">
                  <a:extLst>
                    <a:ext uri="{9D8B030D-6E8A-4147-A177-3AD203B41FA5}">
                      <a16:colId xmlns:a16="http://schemas.microsoft.com/office/drawing/2014/main" val="560596037"/>
                    </a:ext>
                  </a:extLst>
                </a:gridCol>
              </a:tblGrid>
              <a:tr h="370840">
                <a:tc>
                  <a:txBody>
                    <a:bodyPr/>
                    <a:lstStyle/>
                    <a:p>
                      <a:pPr algn="ctr"/>
                      <a:r>
                        <a:rPr lang="en-US" dirty="0">
                          <a:latin typeface="Nunito Sans" pitchFamily="2" charset="0"/>
                        </a:rPr>
                        <a:t>Assessment Criteria</a:t>
                      </a:r>
                      <a:endParaRPr lang="en-AU" dirty="0">
                        <a:latin typeface="Nunito Sans" pitchFamily="2" charset="0"/>
                      </a:endParaRPr>
                    </a:p>
                  </a:txBody>
                  <a:tcPr/>
                </a:tc>
                <a:tc>
                  <a:txBody>
                    <a:bodyPr/>
                    <a:lstStyle/>
                    <a:p>
                      <a:pPr algn="ctr"/>
                      <a:r>
                        <a:rPr lang="en-US" dirty="0">
                          <a:latin typeface="Nunito Sans" pitchFamily="2" charset="0"/>
                        </a:rPr>
                        <a:t>Weighting</a:t>
                      </a:r>
                      <a:endParaRPr lang="en-AU" dirty="0">
                        <a:latin typeface="Nunito Sans" pitchFamily="2" charset="0"/>
                      </a:endParaRPr>
                    </a:p>
                  </a:txBody>
                  <a:tcPr/>
                </a:tc>
                <a:tc>
                  <a:txBody>
                    <a:bodyPr/>
                    <a:lstStyle/>
                    <a:p>
                      <a:pPr algn="ctr"/>
                      <a:r>
                        <a:rPr lang="en-US" dirty="0">
                          <a:latin typeface="Nunito Sans" pitchFamily="2" charset="0"/>
                        </a:rPr>
                        <a:t>Information you should provide in your application </a:t>
                      </a:r>
                      <a:endParaRPr lang="en-AU" dirty="0">
                        <a:latin typeface="Nunito Sans" pitchFamily="2" charset="0"/>
                      </a:endParaRPr>
                    </a:p>
                  </a:txBody>
                  <a:tcPr/>
                </a:tc>
                <a:extLst>
                  <a:ext uri="{0D108BD9-81ED-4DB2-BD59-A6C34878D82A}">
                    <a16:rowId xmlns:a16="http://schemas.microsoft.com/office/drawing/2014/main" val="3455561411"/>
                  </a:ext>
                </a:extLst>
              </a:tr>
              <a:tr h="370840">
                <a:tc>
                  <a:txBody>
                    <a:bodyPr/>
                    <a:lstStyle/>
                    <a:p>
                      <a:r>
                        <a:rPr lang="en-US" dirty="0">
                          <a:latin typeface="Nunito Sans" pitchFamily="2" charset="0"/>
                        </a:rPr>
                        <a:t>04 . Describe how your project delivers value for money.</a:t>
                      </a:r>
                      <a:endParaRPr lang="en-AU" dirty="0">
                        <a:latin typeface="Nunito Sans" pitchFamily="2" charset="0"/>
                      </a:endParaRPr>
                    </a:p>
                  </a:txBody>
                  <a:tcPr/>
                </a:tc>
                <a:tc>
                  <a:txBody>
                    <a:bodyPr/>
                    <a:lstStyle/>
                    <a:p>
                      <a:pPr algn="ctr"/>
                      <a:r>
                        <a:rPr lang="en-US" dirty="0">
                          <a:latin typeface="Nunito Sans" pitchFamily="2" charset="0"/>
                        </a:rPr>
                        <a:t>25%</a:t>
                      </a:r>
                      <a:endParaRPr lang="en-AU" dirty="0">
                        <a:latin typeface="Nunito Sans" pitchFamily="2" charset="0"/>
                      </a:endParaRPr>
                    </a:p>
                  </a:txBody>
                  <a:tcPr/>
                </a:tc>
                <a:tc>
                  <a:txBody>
                    <a:bodyPr/>
                    <a:lstStyle/>
                    <a:p>
                      <a:r>
                        <a:rPr lang="en-US" sz="1600" dirty="0">
                          <a:latin typeface="Nunito Sans" pitchFamily="2" charset="0"/>
                        </a:rPr>
                        <a:t>This project </a:t>
                      </a:r>
                      <a:r>
                        <a:rPr lang="en-US" sz="1600" b="0" dirty="0">
                          <a:solidFill>
                            <a:srgbClr val="FF0000"/>
                          </a:solidFill>
                          <a:latin typeface="Nunito Sans" pitchFamily="2" charset="0"/>
                        </a:rPr>
                        <a:t>[INSERT PROJECT TITLE] </a:t>
                      </a:r>
                      <a:r>
                        <a:rPr lang="en-US" sz="1600" dirty="0">
                          <a:latin typeface="Nunito Sans" pitchFamily="2" charset="0"/>
                        </a:rPr>
                        <a:t>has been development with the Scouts NSW procurement processes in mind which are intended to ensure best value for money and provide: </a:t>
                      </a:r>
                      <a:br>
                        <a:rPr lang="en-US" sz="1600" dirty="0">
                          <a:latin typeface="Nunito Sans" pitchFamily="2" charset="0"/>
                        </a:rPr>
                      </a:br>
                      <a:endParaRPr lang="en-US" sz="1600" dirty="0">
                        <a:latin typeface="Nunito Sans" pitchFamily="2" charset="0"/>
                      </a:endParaRPr>
                    </a:p>
                    <a:p>
                      <a:pPr marL="285750" indent="-285750">
                        <a:buFont typeface="Wingdings" panose="05000000000000000000" pitchFamily="2" charset="2"/>
                        <a:buChar char="ü"/>
                      </a:pPr>
                      <a:r>
                        <a:rPr lang="en-US" sz="1600" dirty="0">
                          <a:latin typeface="Nunito Sans" pitchFamily="2" charset="0"/>
                        </a:rPr>
                        <a:t>A safe environment for all officers, employees, volunteers, suppliers, contractors and visitors; </a:t>
                      </a:r>
                    </a:p>
                    <a:p>
                      <a:pPr marL="285750" indent="-285750">
                        <a:buFont typeface="Wingdings" panose="05000000000000000000" pitchFamily="2" charset="2"/>
                        <a:buChar char="ü"/>
                      </a:pPr>
                      <a:r>
                        <a:rPr lang="en-US" sz="1600" dirty="0">
                          <a:latin typeface="Nunito Sans" pitchFamily="2" charset="0"/>
                        </a:rPr>
                        <a:t>Ethical business dealings which meet high standards of probity; </a:t>
                      </a:r>
                    </a:p>
                    <a:p>
                      <a:pPr marL="285750" indent="-285750">
                        <a:buFont typeface="Wingdings" panose="05000000000000000000" pitchFamily="2" charset="2"/>
                        <a:buChar char="ü"/>
                      </a:pPr>
                      <a:r>
                        <a:rPr lang="en-US" sz="1600" dirty="0">
                          <a:latin typeface="Nunito Sans" pitchFamily="2" charset="0"/>
                        </a:rPr>
                        <a:t>Open and effective competition - 3 quotes required; </a:t>
                      </a:r>
                    </a:p>
                    <a:p>
                      <a:pPr marL="285750" indent="-285750">
                        <a:buFont typeface="Wingdings" panose="05000000000000000000" pitchFamily="2" charset="2"/>
                        <a:buChar char="ü"/>
                      </a:pPr>
                      <a:r>
                        <a:rPr lang="en-US" sz="1600" dirty="0">
                          <a:latin typeface="Nunito Sans" pitchFamily="2" charset="0"/>
                        </a:rPr>
                        <a:t>Management of formal contractual arrangements between Scouts NSW and suppliers.</a:t>
                      </a:r>
                    </a:p>
                    <a:p>
                      <a:endParaRPr lang="en-US" sz="1600" dirty="0">
                        <a:latin typeface="Nunito Sans" pitchFamily="2" charset="0"/>
                      </a:endParaRPr>
                    </a:p>
                    <a:p>
                      <a:pPr marL="0" indent="0">
                        <a:buNone/>
                      </a:pPr>
                      <a:r>
                        <a:rPr lang="en-US" sz="1600" dirty="0">
                          <a:latin typeface="Nunito Sans" pitchFamily="2" charset="0"/>
                        </a:rPr>
                        <a:t>Please attach a copy of the Scouts NSW Sustainable Procurement Policy document in your Application. </a:t>
                      </a:r>
                    </a:p>
                    <a:p>
                      <a:pPr marL="0" indent="0">
                        <a:buNone/>
                      </a:pPr>
                      <a:endParaRPr lang="en-US" sz="900" dirty="0">
                        <a:latin typeface="Nunito Sans" pitchFamily="2" charset="0"/>
                      </a:endParaRPr>
                    </a:p>
                    <a:p>
                      <a:pPr marL="0" indent="0">
                        <a:buNone/>
                      </a:pPr>
                      <a:r>
                        <a:rPr lang="en-US" sz="1600" dirty="0">
                          <a:latin typeface="Nunito Sans" pitchFamily="2" charset="0"/>
                        </a:rPr>
                        <a:t>You can access this policy document via the web link – </a:t>
                      </a:r>
                      <a:r>
                        <a:rPr lang="en-US" sz="1600" dirty="0">
                          <a:solidFill>
                            <a:schemeClr val="tx1">
                              <a:lumMod val="50000"/>
                            </a:schemeClr>
                          </a:solidFill>
                          <a:latin typeface="Nunito Sans" pitchFamily="2" charset="0"/>
                          <a:hlinkClick r:id="rId2">
                            <a:extLst>
                              <a:ext uri="{A12FA001-AC4F-418D-AE19-62706E023703}">
                                <ahyp:hlinkClr xmlns:ahyp="http://schemas.microsoft.com/office/drawing/2018/hyperlinkcolor" val="tx"/>
                              </a:ext>
                            </a:extLst>
                          </a:hlinkClick>
                        </a:rPr>
                        <a:t>https://nsw.scouts.com.au/members-services/policies-and-resources/</a:t>
                      </a:r>
                      <a:r>
                        <a:rPr lang="en-US" sz="1600" dirty="0">
                          <a:solidFill>
                            <a:schemeClr val="tx1">
                              <a:lumMod val="50000"/>
                            </a:schemeClr>
                          </a:solidFill>
                          <a:latin typeface="Nunito Sans" pitchFamily="2" charset="0"/>
                        </a:rPr>
                        <a:t> </a:t>
                      </a:r>
                    </a:p>
                    <a:p>
                      <a:endParaRPr lang="en-US" sz="1600" dirty="0">
                        <a:latin typeface="Nunito Sans" pitchFamily="2" charset="0"/>
                      </a:endParaRPr>
                    </a:p>
                    <a:p>
                      <a:endParaRPr lang="en-AU" sz="1600" dirty="0">
                        <a:latin typeface="Nunito Sans" pitchFamily="2" charset="0"/>
                      </a:endParaRPr>
                    </a:p>
                  </a:txBody>
                  <a:tcPr/>
                </a:tc>
                <a:extLst>
                  <a:ext uri="{0D108BD9-81ED-4DB2-BD59-A6C34878D82A}">
                    <a16:rowId xmlns:a16="http://schemas.microsoft.com/office/drawing/2014/main" val="1261939949"/>
                  </a:ext>
                </a:extLst>
              </a:tr>
            </a:tbl>
          </a:graphicData>
        </a:graphic>
      </p:graphicFrame>
    </p:spTree>
    <p:extLst>
      <p:ext uri="{BB962C8B-B14F-4D97-AF65-F5344CB8AC3E}">
        <p14:creationId xmlns:p14="http://schemas.microsoft.com/office/powerpoint/2010/main" val="38840501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3C971D-B85F-7086-049A-450A7D19FD73}"/>
              </a:ext>
            </a:extLst>
          </p:cNvPr>
          <p:cNvSpPr>
            <a:spLocks noGrp="1"/>
          </p:cNvSpPr>
          <p:nvPr>
            <p:ph type="sldNum" sz="quarter" idx="12"/>
          </p:nvPr>
        </p:nvSpPr>
        <p:spPr/>
        <p:txBody>
          <a:bodyPr/>
          <a:lstStyle/>
          <a:p>
            <a:fld id="{0D8248DB-724B-44FE-8637-4F74E983E1E2}" type="slidenum">
              <a:rPr lang="en-AU" smtClean="0"/>
              <a:pPr/>
              <a:t>48</a:t>
            </a:fld>
            <a:endParaRPr lang="en-AU" dirty="0"/>
          </a:p>
        </p:txBody>
      </p:sp>
      <p:pic>
        <p:nvPicPr>
          <p:cNvPr id="6" name="Picture 5">
            <a:extLst>
              <a:ext uri="{FF2B5EF4-FFF2-40B4-BE49-F238E27FC236}">
                <a16:creationId xmlns:a16="http://schemas.microsoft.com/office/drawing/2014/main" id="{C342070E-9460-8540-8CC3-12BF1B9A9793}"/>
              </a:ext>
            </a:extLst>
          </p:cNvPr>
          <p:cNvPicPr>
            <a:picLocks noChangeAspect="1"/>
          </p:cNvPicPr>
          <p:nvPr/>
        </p:nvPicPr>
        <p:blipFill>
          <a:blip r:embed="rId2"/>
          <a:stretch>
            <a:fillRect/>
          </a:stretch>
        </p:blipFill>
        <p:spPr>
          <a:xfrm>
            <a:off x="5907024" y="196533"/>
            <a:ext cx="4549930" cy="6464933"/>
          </a:xfrm>
          <a:prstGeom prst="rect">
            <a:avLst/>
          </a:prstGeom>
          <a:ln>
            <a:solidFill>
              <a:schemeClr val="tx1">
                <a:lumMod val="75000"/>
              </a:schemeClr>
            </a:solidFill>
          </a:ln>
        </p:spPr>
      </p:pic>
      <p:sp>
        <p:nvSpPr>
          <p:cNvPr id="7" name="Title 4">
            <a:extLst>
              <a:ext uri="{FF2B5EF4-FFF2-40B4-BE49-F238E27FC236}">
                <a16:creationId xmlns:a16="http://schemas.microsoft.com/office/drawing/2014/main" id="{323EA77B-B094-E1ED-2EF7-87D9FF2095CB}"/>
              </a:ext>
            </a:extLst>
          </p:cNvPr>
          <p:cNvSpPr>
            <a:spLocks noGrp="1"/>
          </p:cNvSpPr>
          <p:nvPr>
            <p:ph type="title"/>
          </p:nvPr>
        </p:nvSpPr>
        <p:spPr>
          <a:xfrm>
            <a:off x="467264" y="2766218"/>
            <a:ext cx="5103602" cy="1325563"/>
          </a:xfrm>
        </p:spPr>
        <p:txBody>
          <a:bodyPr>
            <a:noAutofit/>
          </a:bodyPr>
          <a:lstStyle/>
          <a:p>
            <a:r>
              <a:rPr lang="en-US" sz="4000" b="1" dirty="0">
                <a:latin typeface="Nunito Sans" pitchFamily="2" charset="0"/>
              </a:rPr>
              <a:t>Scouts NSW – Sustainable Procurement Policy</a:t>
            </a:r>
            <a:endParaRPr lang="en-AU" sz="4000" b="1" dirty="0">
              <a:latin typeface="Nunito Sans" pitchFamily="2" charset="0"/>
            </a:endParaRPr>
          </a:p>
        </p:txBody>
      </p:sp>
    </p:spTree>
    <p:extLst>
      <p:ext uri="{BB962C8B-B14F-4D97-AF65-F5344CB8AC3E}">
        <p14:creationId xmlns:p14="http://schemas.microsoft.com/office/powerpoint/2010/main" val="42392673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DD5C2-B91D-5CAB-C4C3-7C56D289CD81}"/>
              </a:ext>
            </a:extLst>
          </p:cNvPr>
          <p:cNvSpPr>
            <a:spLocks noGrp="1"/>
          </p:cNvSpPr>
          <p:nvPr>
            <p:ph type="title"/>
          </p:nvPr>
        </p:nvSpPr>
        <p:spPr>
          <a:xfrm>
            <a:off x="838200" y="2011680"/>
            <a:ext cx="10515600" cy="2080101"/>
          </a:xfrm>
        </p:spPr>
        <p:txBody>
          <a:bodyPr>
            <a:noAutofit/>
          </a:bodyPr>
          <a:lstStyle/>
          <a:p>
            <a:pPr algn="ctr"/>
            <a:r>
              <a:rPr lang="en-US" sz="2800" dirty="0">
                <a:latin typeface="Nunito Sans" pitchFamily="2" charset="0"/>
              </a:rPr>
              <a:t>Kim &amp; Udam are contactable on 9735 9045 &amp; 9735 9022. </a:t>
            </a:r>
            <a:br>
              <a:rPr lang="en-US" sz="2800" dirty="0">
                <a:latin typeface="Nunito Sans" pitchFamily="2" charset="0"/>
              </a:rPr>
            </a:br>
            <a:br>
              <a:rPr lang="en-US" sz="2800" dirty="0">
                <a:latin typeface="Nunito Sans" pitchFamily="2" charset="0"/>
              </a:rPr>
            </a:br>
            <a:r>
              <a:rPr lang="en-US" sz="2800" dirty="0">
                <a:latin typeface="Nunito Sans" pitchFamily="2" charset="0"/>
              </a:rPr>
              <a:t>Calls us about your proposed CBP25 projects grant applications.</a:t>
            </a:r>
            <a:endParaRPr lang="en-AU" sz="2800" dirty="0">
              <a:latin typeface="Nunito Sans" pitchFamily="2" charset="0"/>
            </a:endParaRPr>
          </a:p>
        </p:txBody>
      </p:sp>
      <p:sp>
        <p:nvSpPr>
          <p:cNvPr id="4" name="Slide Number Placeholder 3">
            <a:extLst>
              <a:ext uri="{FF2B5EF4-FFF2-40B4-BE49-F238E27FC236}">
                <a16:creationId xmlns:a16="http://schemas.microsoft.com/office/drawing/2014/main" id="{5754C78E-167B-74AA-487C-2610120AA699}"/>
              </a:ext>
            </a:extLst>
          </p:cNvPr>
          <p:cNvSpPr>
            <a:spLocks noGrp="1"/>
          </p:cNvSpPr>
          <p:nvPr>
            <p:ph type="sldNum" sz="quarter" idx="12"/>
          </p:nvPr>
        </p:nvSpPr>
        <p:spPr/>
        <p:txBody>
          <a:bodyPr/>
          <a:lstStyle/>
          <a:p>
            <a:fld id="{0D8248DB-724B-44FE-8637-4F74E983E1E2}" type="slidenum">
              <a:rPr lang="en-AU" smtClean="0"/>
              <a:pPr/>
              <a:t>49</a:t>
            </a:fld>
            <a:endParaRPr lang="en-AU" dirty="0"/>
          </a:p>
        </p:txBody>
      </p:sp>
    </p:spTree>
    <p:extLst>
      <p:ext uri="{BB962C8B-B14F-4D97-AF65-F5344CB8AC3E}">
        <p14:creationId xmlns:p14="http://schemas.microsoft.com/office/powerpoint/2010/main" val="1649787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5</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198" y="791927"/>
            <a:ext cx="10610089" cy="5179105"/>
          </a:xfrm>
        </p:spPr>
        <p:txBody>
          <a:bodyPr>
            <a:normAutofit lnSpcReduction="10000"/>
          </a:bodyPr>
          <a:lstStyle/>
          <a:p>
            <a:r>
              <a:rPr lang="en-US" dirty="0">
                <a:latin typeface="Nunito Sans" pitchFamily="2" charset="0"/>
              </a:rPr>
              <a:t>Who can apply for a Community Building Partnership 2025 grant?</a:t>
            </a:r>
          </a:p>
          <a:p>
            <a:pPr marL="457200" lvl="1" indent="0">
              <a:buNone/>
            </a:pPr>
            <a:r>
              <a:rPr lang="en-US" sz="2000" dirty="0">
                <a:latin typeface="Nunito Sans" pitchFamily="2" charset="0"/>
              </a:rPr>
              <a:t>Groups who have submitted their current ARP documents are eligible to apply for a Grant Reference Number attached to Community Building Partnership Grant - CBP25.</a:t>
            </a:r>
            <a:br>
              <a:rPr lang="en-US" sz="2000" dirty="0">
                <a:latin typeface="Nunito Sans" pitchFamily="2" charset="0"/>
              </a:rPr>
            </a:br>
            <a:endParaRPr lang="en-US" sz="2000" dirty="0">
              <a:latin typeface="Nunito Sans" pitchFamily="2" charset="0"/>
            </a:endParaRPr>
          </a:p>
          <a:p>
            <a:r>
              <a:rPr lang="en-US" dirty="0">
                <a:latin typeface="Nunito Sans" pitchFamily="2" charset="0"/>
              </a:rPr>
              <a:t>What is an infrastructure project?</a:t>
            </a:r>
          </a:p>
          <a:p>
            <a:pPr marL="457200" lvl="1" indent="0">
              <a:buNone/>
            </a:pPr>
            <a:r>
              <a:rPr lang="en-US" sz="2000" dirty="0">
                <a:latin typeface="Nunito Sans" pitchFamily="2" charset="0"/>
              </a:rPr>
              <a:t>Infrastructure projects may include kitchen refurbishments, bathroom refurbishments, roof refurbishments or the refurbishment of another fixed asset within a Scout Hall. Capital works may include improvement to land or buildings or freestanding equipment that will be fixed or installed to the land or building.</a:t>
            </a:r>
          </a:p>
          <a:p>
            <a:pPr marL="457200" lvl="1" indent="0">
              <a:buNone/>
            </a:pPr>
            <a:endParaRPr lang="en-US" sz="1600" dirty="0">
              <a:latin typeface="Nunito Sans" pitchFamily="2" charset="0"/>
            </a:endParaRPr>
          </a:p>
          <a:p>
            <a:r>
              <a:rPr lang="en-US" dirty="0">
                <a:latin typeface="Nunito Sans" pitchFamily="2" charset="0"/>
              </a:rPr>
              <a:t>What is “free standing equipment”?</a:t>
            </a:r>
          </a:p>
          <a:p>
            <a:pPr marL="457200" lvl="1" indent="0">
              <a:buNone/>
            </a:pPr>
            <a:r>
              <a:rPr lang="en-US" sz="2000" dirty="0">
                <a:latin typeface="Nunito Sans" pitchFamily="2" charset="0"/>
              </a:rPr>
              <a:t>“Free standing equipment” is equipment that does not require installation. This may include vehicles and vessels that do not requires registration e.g., tractors, utility task vehicles (UTC) or side-by-side ATVs, dragon boats, golf-buggies, dinghies, powerboats or sailing boats less than 5.5m long or with an engine less than 4.0kw.</a:t>
            </a:r>
            <a:endParaRPr lang="en-AU" sz="20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1113"/>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3733165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6</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199" y="790814"/>
            <a:ext cx="10515600" cy="5021023"/>
          </a:xfrm>
        </p:spPr>
        <p:txBody>
          <a:bodyPr/>
          <a:lstStyle/>
          <a:p>
            <a:r>
              <a:rPr lang="en-US" dirty="0">
                <a:latin typeface="Nunito Sans" pitchFamily="2" charset="0"/>
              </a:rPr>
              <a:t>Can a vehicle be sourced under this program?</a:t>
            </a:r>
          </a:p>
          <a:p>
            <a:pPr marL="457200" lvl="1" indent="0">
              <a:buNone/>
            </a:pPr>
            <a:r>
              <a:rPr lang="en-US" sz="2000" dirty="0">
                <a:latin typeface="Nunito Sans" pitchFamily="2" charset="0"/>
              </a:rPr>
              <a:t>Yes - Vehicles include cars, buses, trucks, trailers, motorised rescue vehicles including boats and any modifications to existing vehicles.</a:t>
            </a:r>
            <a:br>
              <a:rPr lang="en-US" sz="2000" dirty="0">
                <a:latin typeface="Nunito Sans" pitchFamily="2" charset="0"/>
              </a:rPr>
            </a:br>
            <a:endParaRPr lang="en-US" sz="2000" dirty="0">
              <a:latin typeface="Nunito Sans" pitchFamily="2" charset="0"/>
            </a:endParaRPr>
          </a:p>
          <a:p>
            <a:r>
              <a:rPr lang="en-US" dirty="0">
                <a:latin typeface="Nunito Sans" pitchFamily="2" charset="0"/>
              </a:rPr>
              <a:t>Is there anything else that can be applied for under this program?</a:t>
            </a:r>
          </a:p>
          <a:p>
            <a:pPr marL="457200" lvl="1" indent="0">
              <a:buNone/>
            </a:pPr>
            <a:r>
              <a:rPr lang="en-US" sz="2000" dirty="0">
                <a:latin typeface="Nunito Sans" pitchFamily="2" charset="0"/>
              </a:rPr>
              <a:t>Applicants can apply for an Automated External Defibrillator (AED) package up to the value of $3,000 per application per project location.</a:t>
            </a: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772150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5E7548E-4756-FD42-32E9-012C46CCF3C0}"/>
              </a:ext>
            </a:extLst>
          </p:cNvPr>
          <p:cNvSpPr>
            <a:spLocks noGrp="1"/>
          </p:cNvSpPr>
          <p:nvPr>
            <p:ph type="sldNum" sz="quarter" idx="12"/>
          </p:nvPr>
        </p:nvSpPr>
        <p:spPr/>
        <p:txBody>
          <a:bodyPr/>
          <a:lstStyle/>
          <a:p>
            <a:fld id="{0D8248DB-724B-44FE-8637-4F74E983E1E2}" type="slidenum">
              <a:rPr lang="en-AU" smtClean="0"/>
              <a:pPr/>
              <a:t>7</a:t>
            </a:fld>
            <a:endParaRPr lang="en-AU" dirty="0"/>
          </a:p>
        </p:txBody>
      </p:sp>
      <p:sp>
        <p:nvSpPr>
          <p:cNvPr id="6" name="Title 5">
            <a:extLst>
              <a:ext uri="{FF2B5EF4-FFF2-40B4-BE49-F238E27FC236}">
                <a16:creationId xmlns:a16="http://schemas.microsoft.com/office/drawing/2014/main" id="{041C2BEE-6A91-3FF1-58BD-A2DFEF161DE3}"/>
              </a:ext>
            </a:extLst>
          </p:cNvPr>
          <p:cNvSpPr>
            <a:spLocks noGrp="1"/>
          </p:cNvSpPr>
          <p:nvPr>
            <p:ph type="title"/>
          </p:nvPr>
        </p:nvSpPr>
        <p:spPr>
          <a:xfrm>
            <a:off x="838200" y="0"/>
            <a:ext cx="10515600" cy="1325563"/>
          </a:xfrm>
        </p:spPr>
        <p:txBody>
          <a:bodyPr>
            <a:normAutofit/>
          </a:bodyPr>
          <a:lstStyle/>
          <a:p>
            <a:r>
              <a:rPr lang="en-AU" sz="3600" b="1" dirty="0">
                <a:latin typeface="Nunito Sans" pitchFamily="2" charset="0"/>
              </a:rPr>
              <a:t>Minimum and Maximum Grant Amounts</a:t>
            </a:r>
          </a:p>
        </p:txBody>
      </p:sp>
      <p:sp>
        <p:nvSpPr>
          <p:cNvPr id="8" name="Content Placeholder 7">
            <a:extLst>
              <a:ext uri="{FF2B5EF4-FFF2-40B4-BE49-F238E27FC236}">
                <a16:creationId xmlns:a16="http://schemas.microsoft.com/office/drawing/2014/main" id="{AE837BD0-5B94-C84C-7E53-3BDE394C62B2}"/>
              </a:ext>
            </a:extLst>
          </p:cNvPr>
          <p:cNvSpPr>
            <a:spLocks noGrp="1"/>
          </p:cNvSpPr>
          <p:nvPr>
            <p:ph idx="1"/>
          </p:nvPr>
        </p:nvSpPr>
        <p:spPr/>
        <p:txBody>
          <a:bodyPr/>
          <a:lstStyle/>
          <a:p>
            <a:pPr>
              <a:buFont typeface="Wingdings" panose="05000000000000000000" pitchFamily="2" charset="2"/>
              <a:buChar char="§"/>
            </a:pPr>
            <a:r>
              <a:rPr lang="en-AU" dirty="0">
                <a:latin typeface="Nunito Sans" pitchFamily="2" charset="0"/>
              </a:rPr>
              <a:t>Minimum grant amount - $10,000 inclusive of GST</a:t>
            </a:r>
          </a:p>
          <a:p>
            <a:endParaRPr lang="en-AU" dirty="0">
              <a:latin typeface="Nunito Sans" pitchFamily="2" charset="0"/>
            </a:endParaRPr>
          </a:p>
          <a:p>
            <a:pPr>
              <a:buFont typeface="Wingdings" panose="05000000000000000000" pitchFamily="2" charset="2"/>
              <a:buChar char="§"/>
            </a:pPr>
            <a:r>
              <a:rPr lang="en-AU" dirty="0">
                <a:latin typeface="Nunito Sans" pitchFamily="2" charset="0"/>
              </a:rPr>
              <a:t>Maximum grant amount - $100,000 inclusive of GST</a:t>
            </a:r>
          </a:p>
        </p:txBody>
      </p:sp>
    </p:spTree>
    <p:extLst>
      <p:ext uri="{BB962C8B-B14F-4D97-AF65-F5344CB8AC3E}">
        <p14:creationId xmlns:p14="http://schemas.microsoft.com/office/powerpoint/2010/main" val="1873366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8248DB-724B-44FE-8637-4F74E983E1E2}" type="slidenum">
              <a:rPr lang="en-AU" smtClean="0"/>
              <a:pPr/>
              <a:t>8</a:t>
            </a:fld>
            <a:endParaRPr lang="en-AU" dirty="0"/>
          </a:p>
        </p:txBody>
      </p:sp>
      <p:sp>
        <p:nvSpPr>
          <p:cNvPr id="3" name="Content Placeholder 2">
            <a:extLst>
              <a:ext uri="{FF2B5EF4-FFF2-40B4-BE49-F238E27FC236}">
                <a16:creationId xmlns:a16="http://schemas.microsoft.com/office/drawing/2014/main" id="{00AA7FD9-79B0-9DED-B8CC-50A8D6398A9A}"/>
              </a:ext>
            </a:extLst>
          </p:cNvPr>
          <p:cNvSpPr>
            <a:spLocks noGrp="1"/>
          </p:cNvSpPr>
          <p:nvPr>
            <p:ph idx="1"/>
          </p:nvPr>
        </p:nvSpPr>
        <p:spPr>
          <a:xfrm>
            <a:off x="838200" y="1024128"/>
            <a:ext cx="10515600" cy="5152835"/>
          </a:xfrm>
        </p:spPr>
        <p:txBody>
          <a:bodyPr>
            <a:normAutofit lnSpcReduction="10000"/>
          </a:bodyPr>
          <a:lstStyle/>
          <a:p>
            <a:r>
              <a:rPr lang="en-US" dirty="0">
                <a:latin typeface="Nunito Sans" pitchFamily="2" charset="0"/>
              </a:rPr>
              <a:t>What is a reasonable amount I can apply for?</a:t>
            </a:r>
          </a:p>
          <a:p>
            <a:pPr marL="457200" lvl="1" indent="0">
              <a:buNone/>
            </a:pPr>
            <a:r>
              <a:rPr lang="en-US" sz="2000" dirty="0">
                <a:latin typeface="Nunito Sans" pitchFamily="2" charset="0"/>
              </a:rPr>
              <a:t>Each electorate has a maximum of $450,000 to allocate to projects. This is to be split up amongst all the incorporated not-for-profit organisations and local councils each electorate. The average grant awarded in past rounds was $20,000 per eligible applicant.</a:t>
            </a:r>
            <a:br>
              <a:rPr lang="en-US" sz="2000" dirty="0">
                <a:latin typeface="Nunito Sans" pitchFamily="2" charset="0"/>
              </a:rPr>
            </a:br>
            <a:endParaRPr lang="en-US" sz="2000" dirty="0">
              <a:latin typeface="Nunito Sans" pitchFamily="2" charset="0"/>
            </a:endParaRPr>
          </a:p>
          <a:p>
            <a:r>
              <a:rPr lang="en-US" dirty="0">
                <a:latin typeface="Nunito Sans" pitchFamily="2" charset="0"/>
              </a:rPr>
              <a:t>Does the Grant Amount include GST?</a:t>
            </a:r>
          </a:p>
          <a:p>
            <a:pPr marL="457200" lvl="1" indent="0">
              <a:buNone/>
            </a:pPr>
            <a:r>
              <a:rPr lang="en-US" sz="2000" dirty="0">
                <a:latin typeface="Nunito Sans" pitchFamily="2" charset="0"/>
              </a:rPr>
              <a:t>Yes</a:t>
            </a:r>
          </a:p>
          <a:p>
            <a:pPr marL="457200" lvl="1" indent="0">
              <a:buNone/>
            </a:pPr>
            <a:endParaRPr lang="en-US" sz="1600" dirty="0">
              <a:latin typeface="Nunito Sans" pitchFamily="2" charset="0"/>
            </a:endParaRPr>
          </a:p>
          <a:p>
            <a:r>
              <a:rPr lang="en-US" dirty="0">
                <a:latin typeface="Nunito Sans" pitchFamily="2" charset="0"/>
              </a:rPr>
              <a:t>If I want to take up the offer of the Automated External Defibrillator (AED) package up to the value of $3000, do I have to find something else to make up the minimum grant amount of $10,000? ?</a:t>
            </a:r>
          </a:p>
          <a:p>
            <a:pPr marL="457200" lvl="1" indent="0">
              <a:buNone/>
            </a:pPr>
            <a:r>
              <a:rPr lang="en-US" sz="2000" dirty="0">
                <a:latin typeface="Nunito Sans" pitchFamily="2" charset="0"/>
              </a:rPr>
              <a:t>YES - and your proposed scope must be including infrastructure or free-standing equipment.</a:t>
            </a:r>
          </a:p>
          <a:p>
            <a:pPr marL="457200" lvl="1" indent="0">
              <a:buNone/>
            </a:pPr>
            <a:endParaRPr lang="en-AU" sz="1600" dirty="0">
              <a:latin typeface="Nunito Sans" pitchFamily="2" charset="0"/>
            </a:endParaRPr>
          </a:p>
        </p:txBody>
      </p:sp>
      <p:sp>
        <p:nvSpPr>
          <p:cNvPr id="6" name="Title 4">
            <a:extLst>
              <a:ext uri="{FF2B5EF4-FFF2-40B4-BE49-F238E27FC236}">
                <a16:creationId xmlns:a16="http://schemas.microsoft.com/office/drawing/2014/main" id="{8D659459-4A3C-19F2-3D2E-9296EE151FFC}"/>
              </a:ext>
            </a:extLst>
          </p:cNvPr>
          <p:cNvSpPr>
            <a:spLocks noGrp="1"/>
          </p:cNvSpPr>
          <p:nvPr>
            <p:ph type="title"/>
          </p:nvPr>
        </p:nvSpPr>
        <p:spPr>
          <a:xfrm>
            <a:off x="653450" y="0"/>
            <a:ext cx="10885099" cy="790814"/>
          </a:xfrm>
        </p:spPr>
        <p:txBody>
          <a:bodyPr>
            <a:normAutofit/>
          </a:bodyPr>
          <a:lstStyle/>
          <a:p>
            <a:r>
              <a:rPr lang="en-US" sz="3600" b="1" dirty="0">
                <a:latin typeface="Nunito Sans" pitchFamily="2" charset="0"/>
              </a:rPr>
              <a:t>Frequently Asked Questions?</a:t>
            </a:r>
            <a:endParaRPr lang="en-AU" sz="3600" b="1" dirty="0">
              <a:latin typeface="Nunito Sans" pitchFamily="2" charset="0"/>
            </a:endParaRPr>
          </a:p>
        </p:txBody>
      </p:sp>
    </p:spTree>
    <p:extLst>
      <p:ext uri="{BB962C8B-B14F-4D97-AF65-F5344CB8AC3E}">
        <p14:creationId xmlns:p14="http://schemas.microsoft.com/office/powerpoint/2010/main" val="1514978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0854E29-26AE-EDC1-17F4-985521B4F881}"/>
              </a:ext>
            </a:extLst>
          </p:cNvPr>
          <p:cNvSpPr>
            <a:spLocks noGrp="1"/>
          </p:cNvSpPr>
          <p:nvPr>
            <p:ph type="sldNum" sz="quarter" idx="12"/>
          </p:nvPr>
        </p:nvSpPr>
        <p:spPr/>
        <p:txBody>
          <a:bodyPr/>
          <a:lstStyle/>
          <a:p>
            <a:fld id="{0D8248DB-724B-44FE-8637-4F74E983E1E2}" type="slidenum">
              <a:rPr lang="en-AU" smtClean="0"/>
              <a:pPr/>
              <a:t>9</a:t>
            </a:fld>
            <a:endParaRPr lang="en-AU" dirty="0"/>
          </a:p>
        </p:txBody>
      </p:sp>
      <p:sp>
        <p:nvSpPr>
          <p:cNvPr id="6" name="Content Placeholder 5">
            <a:extLst>
              <a:ext uri="{FF2B5EF4-FFF2-40B4-BE49-F238E27FC236}">
                <a16:creationId xmlns:a16="http://schemas.microsoft.com/office/drawing/2014/main" id="{251D9A7C-CB1E-EF2D-AC56-300FDCCC27BD}"/>
              </a:ext>
            </a:extLst>
          </p:cNvPr>
          <p:cNvSpPr>
            <a:spLocks noGrp="1"/>
          </p:cNvSpPr>
          <p:nvPr>
            <p:ph idx="1"/>
          </p:nvPr>
        </p:nvSpPr>
        <p:spPr>
          <a:xfrm>
            <a:off x="838200" y="1802921"/>
            <a:ext cx="10515600" cy="4374042"/>
          </a:xfrm>
        </p:spPr>
        <p:txBody>
          <a:bodyPr/>
          <a:lstStyle/>
          <a:p>
            <a:pPr marL="0" indent="0">
              <a:buNone/>
            </a:pPr>
            <a:r>
              <a:rPr lang="en-US" dirty="0">
                <a:latin typeface="Nunito Sans" pitchFamily="2" charset="0"/>
              </a:rPr>
              <a:t>Application Opening Date – </a:t>
            </a:r>
            <a:r>
              <a:rPr lang="en-US" b="1" dirty="0">
                <a:latin typeface="Nunito Sans" pitchFamily="2" charset="0"/>
              </a:rPr>
              <a:t>28 January 2025</a:t>
            </a:r>
            <a:br>
              <a:rPr lang="en-US" b="1" dirty="0">
                <a:latin typeface="Nunito Sans" pitchFamily="2" charset="0"/>
              </a:rPr>
            </a:br>
            <a:endParaRPr lang="en-US" b="1" dirty="0">
              <a:latin typeface="Nunito Sans" pitchFamily="2" charset="0"/>
            </a:endParaRPr>
          </a:p>
          <a:p>
            <a:pPr marL="0" indent="0">
              <a:buNone/>
            </a:pPr>
            <a:r>
              <a:rPr lang="en-US" dirty="0">
                <a:latin typeface="Nunito Sans" pitchFamily="2" charset="0"/>
              </a:rPr>
              <a:t>Application Closing Date – </a:t>
            </a:r>
            <a:r>
              <a:rPr lang="en-US" b="1" dirty="0">
                <a:latin typeface="Nunito Sans" pitchFamily="2" charset="0"/>
              </a:rPr>
              <a:t>21 February 2025</a:t>
            </a:r>
            <a:br>
              <a:rPr lang="en-US" b="1" dirty="0">
                <a:latin typeface="Nunito Sans" pitchFamily="2" charset="0"/>
              </a:rPr>
            </a:br>
            <a:endParaRPr lang="en-US" b="1" dirty="0">
              <a:latin typeface="Nunito Sans" pitchFamily="2" charset="0"/>
            </a:endParaRPr>
          </a:p>
          <a:p>
            <a:pPr marL="0" indent="0">
              <a:buNone/>
            </a:pPr>
            <a:r>
              <a:rPr lang="en-US" dirty="0">
                <a:latin typeface="Nunito Sans" pitchFamily="2" charset="0"/>
              </a:rPr>
              <a:t>Application Outcome Date – </a:t>
            </a:r>
            <a:r>
              <a:rPr lang="en-US" b="1" dirty="0">
                <a:latin typeface="Nunito Sans" pitchFamily="2" charset="0"/>
              </a:rPr>
              <a:t>1 August 2025</a:t>
            </a:r>
            <a:br>
              <a:rPr lang="en-US" b="1" dirty="0">
                <a:latin typeface="Nunito Sans" pitchFamily="2" charset="0"/>
              </a:rPr>
            </a:br>
            <a:endParaRPr lang="en-US" b="1" dirty="0">
              <a:latin typeface="Nunito Sans" pitchFamily="2" charset="0"/>
            </a:endParaRPr>
          </a:p>
          <a:p>
            <a:pPr marL="0" indent="0">
              <a:buNone/>
            </a:pPr>
            <a:r>
              <a:rPr lang="en-US" dirty="0">
                <a:latin typeface="Nunito Sans" pitchFamily="2" charset="0"/>
              </a:rPr>
              <a:t>Project Completion Date – </a:t>
            </a:r>
            <a:r>
              <a:rPr lang="en-US" b="1" dirty="0">
                <a:latin typeface="Nunito Sans" pitchFamily="2" charset="0"/>
              </a:rPr>
              <a:t>3 August 2026</a:t>
            </a:r>
            <a:br>
              <a:rPr lang="en-US" b="1" dirty="0">
                <a:latin typeface="Nunito Sans" pitchFamily="2" charset="0"/>
              </a:rPr>
            </a:br>
            <a:endParaRPr lang="en-US" b="1" dirty="0">
              <a:latin typeface="Nunito Sans" pitchFamily="2" charset="0"/>
            </a:endParaRPr>
          </a:p>
          <a:p>
            <a:pPr marL="0" indent="0">
              <a:buNone/>
            </a:pPr>
            <a:r>
              <a:rPr lang="en-US" dirty="0">
                <a:latin typeface="Nunito Sans" pitchFamily="2" charset="0"/>
              </a:rPr>
              <a:t>Completion Reports Due Date – </a:t>
            </a:r>
            <a:r>
              <a:rPr lang="en-US" b="1" dirty="0">
                <a:latin typeface="Nunito Sans" pitchFamily="2" charset="0"/>
              </a:rPr>
              <a:t>3 September 2026</a:t>
            </a:r>
          </a:p>
          <a:p>
            <a:endParaRPr lang="en-AU" dirty="0">
              <a:latin typeface="Nunito Sans" pitchFamily="2" charset="0"/>
            </a:endParaRPr>
          </a:p>
        </p:txBody>
      </p:sp>
      <p:sp>
        <p:nvSpPr>
          <p:cNvPr id="8" name="Title 7">
            <a:extLst>
              <a:ext uri="{FF2B5EF4-FFF2-40B4-BE49-F238E27FC236}">
                <a16:creationId xmlns:a16="http://schemas.microsoft.com/office/drawing/2014/main" id="{B58239F6-067F-57C7-ACE0-67FF9A49F972}"/>
              </a:ext>
            </a:extLst>
          </p:cNvPr>
          <p:cNvSpPr>
            <a:spLocks noGrp="1"/>
          </p:cNvSpPr>
          <p:nvPr>
            <p:ph type="title"/>
          </p:nvPr>
        </p:nvSpPr>
        <p:spPr>
          <a:xfrm>
            <a:off x="659892" y="0"/>
            <a:ext cx="10872216" cy="1414643"/>
          </a:xfrm>
        </p:spPr>
        <p:txBody>
          <a:bodyPr>
            <a:normAutofit/>
          </a:bodyPr>
          <a:lstStyle/>
          <a:p>
            <a:r>
              <a:rPr lang="en-AU" sz="3600" b="1" dirty="0">
                <a:latin typeface="Nunito Sans" pitchFamily="2" charset="0"/>
              </a:rPr>
              <a:t>Key Dates of </a:t>
            </a:r>
            <a:r>
              <a:rPr lang="en-US" sz="3600" b="1" dirty="0">
                <a:latin typeface="Nunito Sans" pitchFamily="2" charset="0"/>
              </a:rPr>
              <a:t>Community Building Partnership-  2025 (CBP25) </a:t>
            </a:r>
            <a:endParaRPr lang="en-AU" sz="3600" dirty="0">
              <a:latin typeface="Nunito Sans" pitchFamily="2" charset="0"/>
            </a:endParaRPr>
          </a:p>
        </p:txBody>
      </p:sp>
    </p:spTree>
    <p:extLst>
      <p:ext uri="{BB962C8B-B14F-4D97-AF65-F5344CB8AC3E}">
        <p14:creationId xmlns:p14="http://schemas.microsoft.com/office/powerpoint/2010/main" val="1461842204"/>
      </p:ext>
    </p:extLst>
  </p:cSld>
  <p:clrMapOvr>
    <a:masterClrMapping/>
  </p:clrMapOvr>
</p:sld>
</file>

<file path=ppt/theme/theme1.xml><?xml version="1.0" encoding="utf-8"?>
<a:theme xmlns:a="http://schemas.openxmlformats.org/drawingml/2006/main" name="Office Theme">
  <a:themeElements>
    <a:clrScheme name="Custom 1">
      <a:dk1>
        <a:srgbClr val="155365"/>
      </a:dk1>
      <a:lt1>
        <a:sysClr val="window" lastClr="FFFFFF"/>
      </a:lt1>
      <a:dk2>
        <a:srgbClr val="155365"/>
      </a:dk2>
      <a:lt2>
        <a:srgbClr val="FFFFFF"/>
      </a:lt2>
      <a:accent1>
        <a:srgbClr val="00A0BC"/>
      </a:accent1>
      <a:accent2>
        <a:srgbClr val="5CC6E0"/>
      </a:accent2>
      <a:accent3>
        <a:srgbClr val="A5A5A5"/>
      </a:accent3>
      <a:accent4>
        <a:srgbClr val="FAF268"/>
      </a:accent4>
      <a:accent5>
        <a:srgbClr val="155365"/>
      </a:accent5>
      <a:accent6>
        <a:srgbClr val="00A0BC"/>
      </a:accent6>
      <a:hlink>
        <a:srgbClr val="5CC6E0"/>
      </a:hlink>
      <a:folHlink>
        <a:srgbClr val="FAF26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6AB57141BD8A4B99E634513658855A" ma:contentTypeVersion="17" ma:contentTypeDescription="Create a new document." ma:contentTypeScope="" ma:versionID="7d3c4a940d07cee26413fa218d376603">
  <xsd:schema xmlns:xsd="http://www.w3.org/2001/XMLSchema" xmlns:xs="http://www.w3.org/2001/XMLSchema" xmlns:p="http://schemas.microsoft.com/office/2006/metadata/properties" xmlns:ns2="cc5fc307-3beb-4aff-9c70-5ae3b2341e75" xmlns:ns3="a7e5698a-f0fb-4d6b-a486-2759098523ab" targetNamespace="http://schemas.microsoft.com/office/2006/metadata/properties" ma:root="true" ma:fieldsID="2d3430052f23f9744f0165497b5bf4e5" ns2:_="" ns3:_="">
    <xsd:import namespace="cc5fc307-3beb-4aff-9c70-5ae3b2341e75"/>
    <xsd:import namespace="a7e5698a-f0fb-4d6b-a486-2759098523a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5fc307-3beb-4aff-9c70-5ae3b2341e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88bc274-4d66-4d1e-87ae-ab0962914d9f"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e5698a-f0fb-4d6b-a486-2759098523a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716ce3b-eb73-4983-b460-8318f7eb7083}" ma:internalName="TaxCatchAll" ma:showField="CatchAllData" ma:web="a7e5698a-f0fb-4d6b-a486-2759098523ab">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7e5698a-f0fb-4d6b-a486-2759098523ab" xsi:nil="true"/>
    <lcf76f155ced4ddcb4097134ff3c332f xmlns="cc5fc307-3beb-4aff-9c70-5ae3b2341e7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9F552CB-B844-490B-86DD-9C328D3A72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5fc307-3beb-4aff-9c70-5ae3b2341e75"/>
    <ds:schemaRef ds:uri="a7e5698a-f0fb-4d6b-a486-2759098523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7DDD161-5442-4776-BDC6-9226D3CAC281}">
  <ds:schemaRefs>
    <ds:schemaRef ds:uri="http://schemas.microsoft.com/sharepoint/v3/contenttype/forms"/>
  </ds:schemaRefs>
</ds:datastoreItem>
</file>

<file path=customXml/itemProps3.xml><?xml version="1.0" encoding="utf-8"?>
<ds:datastoreItem xmlns:ds="http://schemas.openxmlformats.org/officeDocument/2006/customXml" ds:itemID="{D086E176-9574-48CC-ABEC-7EBAD39B2214}">
  <ds:schemaRefs>
    <ds:schemaRef ds:uri="http://schemas.microsoft.com/office/2006/metadata/properties"/>
    <ds:schemaRef ds:uri="http://purl.org/dc/dcmitype/"/>
    <ds:schemaRef ds:uri="http://schemas.microsoft.com/office/2006/documentManagement/types"/>
    <ds:schemaRef ds:uri="http://purl.org/dc/elements/1.1/"/>
    <ds:schemaRef ds:uri="http://www.w3.org/XML/1998/namespace"/>
    <ds:schemaRef ds:uri="a7e5698a-f0fb-4d6b-a486-2759098523ab"/>
    <ds:schemaRef ds:uri="cc5fc307-3beb-4aff-9c70-5ae3b2341e75"/>
    <ds:schemaRef ds:uri="http://schemas.microsoft.com/office/infopath/2007/PartnerControls"/>
    <ds:schemaRef ds:uri="http://schemas.openxmlformats.org/package/2006/metadata/core-properties"/>
    <ds:schemaRef ds:uri="http://purl.org/dc/terms/"/>
  </ds:schemaRefs>
</ds:datastoreItem>
</file>

<file path=docMetadata/LabelInfo.xml><?xml version="1.0" encoding="utf-8"?>
<clbl:labelList xmlns:clbl="http://schemas.microsoft.com/office/2020/mipLabelMetadata">
  <clbl:label id="{40e7bb4b-7677-4c50-b3b3-6bf027f31e71}" enabled="0" method="" siteId="{40e7bb4b-7677-4c50-b3b3-6bf027f31e71}" removed="1"/>
</clbl:labelList>
</file>

<file path=docProps/app.xml><?xml version="1.0" encoding="utf-8"?>
<Properties xmlns="http://schemas.openxmlformats.org/officeDocument/2006/extended-properties" xmlns:vt="http://schemas.openxmlformats.org/officeDocument/2006/docPropsVTypes">
  <Template>Presentation Template</Template>
  <TotalTime>141</TotalTime>
  <Words>3403</Words>
  <Application>Microsoft Office PowerPoint</Application>
  <PresentationFormat>Widescreen</PresentationFormat>
  <Paragraphs>324</Paragraphs>
  <Slides>49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Calibri Light</vt:lpstr>
      <vt:lpstr>Nunito Sans</vt:lpstr>
      <vt:lpstr>Wingdings</vt:lpstr>
      <vt:lpstr>Office Theme</vt:lpstr>
      <vt:lpstr>Community Building Partnership 2025 Grant Program</vt:lpstr>
      <vt:lpstr>Introduction</vt:lpstr>
      <vt:lpstr>OVERVIEW</vt:lpstr>
      <vt:lpstr>Community Building Partnership 2025 (CBP25) Grant Program</vt:lpstr>
      <vt:lpstr>Frequently Asked Questions?</vt:lpstr>
      <vt:lpstr>Frequently Asked Questions?</vt:lpstr>
      <vt:lpstr>Minimum and Maximum Grant Amounts</vt:lpstr>
      <vt:lpstr>Frequently Asked Questions?</vt:lpstr>
      <vt:lpstr>Key Dates of Community Building Partnership-  2025 (CBP25) </vt:lpstr>
      <vt:lpstr>Grant Reference Number (GRN) Request </vt:lpstr>
      <vt:lpstr>Frequently Asked Questions?</vt:lpstr>
      <vt:lpstr>Frequently Asked Questions?</vt:lpstr>
      <vt:lpstr>PROJECT</vt:lpstr>
      <vt:lpstr>Property / Landowner's Consent Form</vt:lpstr>
      <vt:lpstr>CBP25 - Property / Landowner's Consent Form</vt:lpstr>
      <vt:lpstr>Frequently Asked Questions?</vt:lpstr>
      <vt:lpstr>Development Application</vt:lpstr>
      <vt:lpstr>Frequently Asked Questions?</vt:lpstr>
      <vt:lpstr>Frequently Asked Questions?</vt:lpstr>
      <vt:lpstr>Insurance consideration</vt:lpstr>
      <vt:lpstr>Frequently Asked Questions?</vt:lpstr>
      <vt:lpstr>Public Liability Insurance</vt:lpstr>
      <vt:lpstr>Scouts NSW -  Certificate of Currency</vt:lpstr>
      <vt:lpstr>Project Budget</vt:lpstr>
      <vt:lpstr>Frequently Asked Questions?</vt:lpstr>
      <vt:lpstr>Frequently Asked Questions?</vt:lpstr>
      <vt:lpstr>Frequently Asked Questions?</vt:lpstr>
      <vt:lpstr>Frequently Asked Questions?</vt:lpstr>
      <vt:lpstr>Quotes</vt:lpstr>
      <vt:lpstr>Quotes - Sample</vt:lpstr>
      <vt:lpstr>Frequently Asked Questions?</vt:lpstr>
      <vt:lpstr>APPLICATION</vt:lpstr>
      <vt:lpstr>Community Building Partnership Grant – Application Questions</vt:lpstr>
      <vt:lpstr>Community Building Partnership Grant – Application Questions</vt:lpstr>
      <vt:lpstr>Community Building Partnership Grant – Application Questions</vt:lpstr>
      <vt:lpstr>Frequently Asked Questions?</vt:lpstr>
      <vt:lpstr>PROGRAM CRITERIA</vt:lpstr>
      <vt:lpstr>Project Assessment Criteria - ONE</vt:lpstr>
      <vt:lpstr>Project Assessment Criteria - TWO</vt:lpstr>
      <vt:lpstr>Project Assessment Criteria – TWO continue...</vt:lpstr>
      <vt:lpstr>Frequently Asked Questions?</vt:lpstr>
      <vt:lpstr>Letter of Support - Sample</vt:lpstr>
      <vt:lpstr>Project Assessment Criteria – THREE</vt:lpstr>
      <vt:lpstr>Frequently Asked Questions?</vt:lpstr>
      <vt:lpstr>PowerPoint Presentation</vt:lpstr>
      <vt:lpstr>PowerPoint Presentation</vt:lpstr>
      <vt:lpstr>Project Assessment Criteria – FOUR</vt:lpstr>
      <vt:lpstr>Scouts NSW – Sustainable Procurement Policy</vt:lpstr>
      <vt:lpstr>Kim &amp; Udam are contactable on 9735 9045 &amp; 9735 9022.   Calls us about your proposed CBP25 projects grant applications.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Udam Amarasena</dc:creator>
  <cp:lastModifiedBy>Nicholas Hartman (Scouts NSW - Communications)</cp:lastModifiedBy>
  <cp:revision>2</cp:revision>
  <cp:lastPrinted>2024-10-30T22:40:27Z</cp:lastPrinted>
  <dcterms:created xsi:type="dcterms:W3CDTF">2024-10-30T21:38:20Z</dcterms:created>
  <dcterms:modified xsi:type="dcterms:W3CDTF">2025-01-29T00:53:36Z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0x0101007F6AB57141BD8A4B99E634513658855A</vt:lpwstr>
  </property>
  <property fmtid="{D5CDD505-2E9C-101B-9397-08002B2CF9AE}" pid="3" name="MediaServiceImageTags">
    <vt:lpwstr/>
  </property>
</Properties>
</file>